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55"/>
  </p:notesMasterIdLst>
  <p:sldIdLst>
    <p:sldId id="256" r:id="rId5"/>
    <p:sldId id="349" r:id="rId6"/>
    <p:sldId id="261" r:id="rId7"/>
    <p:sldId id="344" r:id="rId8"/>
    <p:sldId id="351" r:id="rId9"/>
    <p:sldId id="352" r:id="rId10"/>
    <p:sldId id="265" r:id="rId11"/>
    <p:sldId id="266" r:id="rId12"/>
    <p:sldId id="269" r:id="rId13"/>
    <p:sldId id="271" r:id="rId14"/>
    <p:sldId id="274" r:id="rId15"/>
    <p:sldId id="275" r:id="rId16"/>
    <p:sldId id="353" r:id="rId17"/>
    <p:sldId id="354" r:id="rId18"/>
    <p:sldId id="277" r:id="rId19"/>
    <p:sldId id="336" r:id="rId20"/>
    <p:sldId id="267" r:id="rId21"/>
    <p:sldId id="278" r:id="rId22"/>
    <p:sldId id="355" r:id="rId23"/>
    <p:sldId id="310" r:id="rId24"/>
    <p:sldId id="263" r:id="rId25"/>
    <p:sldId id="285" r:id="rId26"/>
    <p:sldId id="286" r:id="rId27"/>
    <p:sldId id="360" r:id="rId28"/>
    <p:sldId id="288" r:id="rId29"/>
    <p:sldId id="289" r:id="rId30"/>
    <p:sldId id="347" r:id="rId31"/>
    <p:sldId id="291" r:id="rId32"/>
    <p:sldId id="292" r:id="rId33"/>
    <p:sldId id="364" r:id="rId34"/>
    <p:sldId id="363" r:id="rId35"/>
    <p:sldId id="348" r:id="rId36"/>
    <p:sldId id="374" r:id="rId37"/>
    <p:sldId id="366" r:id="rId38"/>
    <p:sldId id="359" r:id="rId39"/>
    <p:sldId id="367" r:id="rId40"/>
    <p:sldId id="368" r:id="rId41"/>
    <p:sldId id="329" r:id="rId42"/>
    <p:sldId id="302" r:id="rId43"/>
    <p:sldId id="321" r:id="rId44"/>
    <p:sldId id="318" r:id="rId45"/>
    <p:sldId id="369" r:id="rId46"/>
    <p:sldId id="371" r:id="rId47"/>
    <p:sldId id="372" r:id="rId48"/>
    <p:sldId id="373" r:id="rId49"/>
    <p:sldId id="375" r:id="rId50"/>
    <p:sldId id="376" r:id="rId51"/>
    <p:sldId id="377" r:id="rId52"/>
    <p:sldId id="379" r:id="rId53"/>
    <p:sldId id="309" r:id="rId5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7" roundtripDataSignature="AMtx7mjXzXAHtVnYHXC77NHAn/xRIt5m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76570-D8EC-4A9E-A108-5849E6D9DB5A}" v="14" dt="2025-11-13T15:02:35.629"/>
    <p1510:client id="{11B329C2-17AD-9D27-D195-C543954FC1B3}" v="16" dt="2025-11-13T17:56:49.742"/>
    <p1510:client id="{12CE1A5F-24B4-4A6E-BBC4-ABA7A14714A8}" v="26" dt="2025-11-13T17:55:57.279"/>
    <p1510:client id="{4CF9AE5D-F727-4148-988E-231A23893AF7}" v="5" dt="2025-11-13T14:50:27.887"/>
    <p1510:client id="{669FB93E-1418-4C32-9E84-D8313545E506}" v="95" dt="2025-11-13T13:47:59.952"/>
    <p1510:client id="{6C77477E-D6E8-7F44-878B-1C367BA148AE}" v="1425" dt="2025-11-13T15:44:44.338"/>
    <p1510:client id="{76091ACD-A9BA-68B2-E79B-D1F459A6A120}" v="43" dt="2025-11-13T18:22:22.613"/>
    <p1510:client id="{9CEA969E-E8C2-6BB3-DBC9-F9D405B0698F}" v="3" dt="2025-11-13T14:17:45.645"/>
    <p1510:client id="{B9D31535-AC54-4033-9805-59B4ECA89DE3}" v="234" dt="2025-11-13T14:54:42.753"/>
    <p1510:client id="{F09C4B1A-7F98-4D70-A464-114D743F9A20}" v="54" dt="2025-11-13T13:52:55.647"/>
  </p1510:revLst>
</p1510:revInfo>
</file>

<file path=ppt/tableStyles.xml><?xml version="1.0" encoding="utf-8"?>
<a:tblStyleLst xmlns:a="http://schemas.openxmlformats.org/drawingml/2006/main" def="{8AF6B0FF-041E-4AE3-B757-C038C7DD9090}">
  <a:tblStyle styleId="{8AF6B0FF-041E-4AE3-B757-C038C7DD909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67" Type="http://customschemas.google.com/relationships/presentationmetadata" Target="meta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2792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4262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Kan wel als niet geroosterd extra vak</a:t>
            </a:r>
          </a:p>
        </p:txBody>
      </p:sp>
      <p:sp>
        <p:nvSpPr>
          <p:cNvPr id="350" name="Google Shape;3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2645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Kan wel als niet geroosterd extra vak</a:t>
            </a:r>
          </a:p>
        </p:txBody>
      </p:sp>
      <p:sp>
        <p:nvSpPr>
          <p:cNvPr id="350" name="Google Shape;3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0584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Veel korter!</a:t>
            </a:r>
            <a:endParaRPr/>
          </a:p>
        </p:txBody>
      </p:sp>
      <p:sp>
        <p:nvSpPr>
          <p:cNvPr id="384" name="Google Shape;3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7266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300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>
          <a:extLst>
            <a:ext uri="{FF2B5EF4-FFF2-40B4-BE49-F238E27FC236}">
              <a16:creationId xmlns:a16="http://schemas.microsoft.com/office/drawing/2014/main" id="{8D44F01B-1338-B45C-DFF2-D204591F8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9:notes">
            <a:extLst>
              <a:ext uri="{FF2B5EF4-FFF2-40B4-BE49-F238E27FC236}">
                <a16:creationId xmlns:a16="http://schemas.microsoft.com/office/drawing/2014/main" id="{B9FC315C-72F9-4867-139E-4BF1E9A9F0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7" name="Google Shape;517;p49:notes">
            <a:extLst>
              <a:ext uri="{FF2B5EF4-FFF2-40B4-BE49-F238E27FC236}">
                <a16:creationId xmlns:a16="http://schemas.microsoft.com/office/drawing/2014/main" id="{B8354ADD-B03C-D157-8678-01180894D9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3565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D514E830-C299-A51B-D619-5FA20A61C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>
            <a:extLst>
              <a:ext uri="{FF2B5EF4-FFF2-40B4-BE49-F238E27FC236}">
                <a16:creationId xmlns:a16="http://schemas.microsoft.com/office/drawing/2014/main" id="{DFC3549A-F4BD-4824-6C23-9341E4C80D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0:notes">
            <a:extLst>
              <a:ext uri="{FF2B5EF4-FFF2-40B4-BE49-F238E27FC236}">
                <a16:creationId xmlns:a16="http://schemas.microsoft.com/office/drawing/2014/main" id="{38C88508-BBA0-C539-DBD9-117EC534FD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5161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0" name="Google Shape;56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53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0081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87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3935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9622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4303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8582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6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fld id="{00000000-1234-1234-1234-1234123412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67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.vanierland@hyperionlyceum.vova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.gerritsen@hyperionlyceum.vova.nl" TargetMode="External"/><Relationship Id="rId4" Type="http://schemas.openxmlformats.org/officeDocument/2006/relationships/hyperlink" Target="mailto:m.vegting@hyperionlyceum.vova.n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85800" y="2132856"/>
            <a:ext cx="7772400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2182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Hartelijk welkom</a:t>
            </a:r>
            <a:br>
              <a:rPr lang="nl-NL" sz="4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br>
              <a:rPr lang="nl-NL" sz="3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3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Ouderavond profielkeuze klas 3</a:t>
            </a:r>
            <a:br>
              <a:rPr lang="nl-NL" sz="3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36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nl-NL" sz="3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november </a:t>
            </a:r>
            <a:r>
              <a:rPr lang="nl-NL" sz="36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G:\16101-Personeel WM overall\PR &amp; Communicatie 2\Dinesh\PPP Huisstijl\Hyperion Lyceum\Logo-Hyperion-JPG\Logo_RGB_1reg_Hyper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0"/>
            <a:ext cx="8386853" cy="237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>
            <a:spLocks noGrp="1"/>
          </p:cNvSpPr>
          <p:nvPr>
            <p:ph type="body" idx="1"/>
          </p:nvPr>
        </p:nvSpPr>
        <p:spPr>
          <a:xfrm>
            <a:off x="611188" y="1979451"/>
            <a:ext cx="3960812" cy="45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2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Interessegebieden</a:t>
            </a:r>
            <a:endParaRPr sz="280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Economie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Mens en gedrag</a:t>
            </a:r>
            <a:endParaRPr sz="280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Recht en bestuur</a:t>
            </a:r>
            <a:endParaRPr sz="280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sz="280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Geschiedenis, internationale betrekkingen, politiek</a:t>
            </a:r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917251" y="738857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4000"/>
              <a:buNone/>
            </a:pPr>
            <a:r>
              <a:rPr lang="nl-NL" sz="40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40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4213810-0731-C084-55B4-91215C1ED9AD}"/>
              </a:ext>
            </a:extLst>
          </p:cNvPr>
          <p:cNvSpPr txBox="1"/>
          <p:nvPr/>
        </p:nvSpPr>
        <p:spPr>
          <a:xfrm>
            <a:off x="5032051" y="1896394"/>
            <a:ext cx="4572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60066"/>
              </a:buClr>
              <a:buSzPts val="3200"/>
            </a:pPr>
            <a:r>
              <a:rPr lang="nl-NL" sz="2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Vakken</a:t>
            </a:r>
            <a:endParaRPr lang="nl-NL" sz="280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Geschiedenis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>
                <a:solidFill>
                  <a:schemeClr val="tx1"/>
                </a:solidFill>
              </a:rPr>
              <a:t>Economie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Wiskunde A / B </a:t>
            </a:r>
            <a:endParaRPr lang="nl-NL"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Aardrijkskunde, Frans, Spaans</a:t>
            </a:r>
          </a:p>
        </p:txBody>
      </p:sp>
    </p:spTree>
    <p:extLst>
      <p:ext uri="{BB962C8B-B14F-4D97-AF65-F5344CB8AC3E}">
        <p14:creationId xmlns:p14="http://schemas.microsoft.com/office/powerpoint/2010/main" val="428921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457200" y="244214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2182"/>
              </a:buClr>
              <a:buSzPts val="4400"/>
              <a:buFont typeface="Arial"/>
              <a:buNone/>
            </a:pPr>
            <a:br>
              <a:rPr lang="nl-NL" sz="4400" b="1" i="0" u="none" strike="noStrike" cap="none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nl-NL" sz="4400" b="1" i="0" u="none" strike="noStrike" cap="none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1" i="0" u="none" strike="noStrike" cap="none">
              <a:solidFill>
                <a:srgbClr val="F796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216816" y="5707267"/>
            <a:ext cx="8927184" cy="74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rgbClr val="660066"/>
              </a:buClr>
              <a:buNone/>
            </a:pPr>
            <a:endParaRPr lang="nl-NL" sz="2400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Clr>
                <a:srgbClr val="660066"/>
              </a:buClr>
              <a:buNone/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Let op: voor sommige studies is natuurkunde een verplicht vak!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endParaRPr sz="3200" i="0" u="none" strike="noStrike" cap="none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E1F9B37-EC36-D6D0-C428-D29071AC5C4F}"/>
              </a:ext>
            </a:extLst>
          </p:cNvPr>
          <p:cNvSpPr txBox="1"/>
          <p:nvPr/>
        </p:nvSpPr>
        <p:spPr>
          <a:xfrm>
            <a:off x="5076335" y="1547601"/>
            <a:ext cx="378486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60066"/>
              </a:buClr>
              <a:buSzPts val="3200"/>
            </a:pPr>
            <a:r>
              <a:rPr lang="nl-NL" sz="2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Vakken</a:t>
            </a:r>
            <a:endParaRPr lang="nl-NL" sz="540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Scheikunde</a:t>
            </a:r>
            <a:endParaRPr lang="nl-NL" sz="54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Biologie</a:t>
            </a:r>
          </a:p>
          <a:p>
            <a:pPr marL="342900" indent="-342900">
              <a:spcBef>
                <a:spcPts val="640"/>
              </a:spcBef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Wiskunde A / B </a:t>
            </a:r>
            <a:endParaRPr lang="nl-NL" sz="54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Natuurkunde, Aardrijkskunde, </a:t>
            </a:r>
            <a:b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NatuurLeven&amp; Technologie</a:t>
            </a:r>
          </a:p>
        </p:txBody>
      </p:sp>
      <p:sp>
        <p:nvSpPr>
          <p:cNvPr id="254" name="Google Shape;254;p17"/>
          <p:cNvSpPr txBox="1">
            <a:spLocks/>
          </p:cNvSpPr>
          <p:nvPr/>
        </p:nvSpPr>
        <p:spPr>
          <a:xfrm>
            <a:off x="702298" y="1394372"/>
            <a:ext cx="3992252" cy="424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r>
              <a:rPr lang="nl-NL" sz="28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Interessegebieden</a:t>
            </a:r>
            <a:endParaRPr lang="nl-NL" sz="28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Aarde, milieu, duurzaamheid</a:t>
            </a: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Onderzoeken / laboratorium / chemie</a:t>
            </a:r>
            <a:endParaRPr lang="nl-NL" sz="28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Natuur (natuurbeheer)</a:t>
            </a:r>
            <a:endParaRPr lang="nl-NL" sz="28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Mens, dier en gezondheid </a:t>
            </a:r>
            <a:b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(dier- / geneeskunde)</a:t>
            </a:r>
            <a:endParaRPr lang="nl-NL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0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>
            <a:spLocks noGrp="1"/>
          </p:cNvSpPr>
          <p:nvPr>
            <p:ph type="body" idx="1"/>
          </p:nvPr>
        </p:nvSpPr>
        <p:spPr>
          <a:xfrm>
            <a:off x="234116" y="1558633"/>
            <a:ext cx="3970238" cy="45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Interessegebieden</a:t>
            </a:r>
            <a:endParaRPr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Informatietechnologie (ICT)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cs typeface="Arial"/>
                <a:sym typeface="Arial"/>
              </a:rPr>
              <a:t>Wiskunde en </a:t>
            </a:r>
            <a:r>
              <a:rPr lang="nl-NL" sz="2800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science</a:t>
            </a:r>
            <a:endParaRPr sz="280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Machines, elektronica, techniek, voertuigen</a:t>
            </a:r>
            <a:endParaRPr sz="280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Architectuur / bouwkunde</a:t>
            </a:r>
            <a:endParaRPr sz="2800">
              <a:solidFill>
                <a:schemeClr val="tx1"/>
              </a:solidFill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None/>
            </a:pPr>
            <a:endParaRPr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9"/>
          <p:cNvSpPr txBox="1">
            <a:spLocks noGrp="1"/>
          </p:cNvSpPr>
          <p:nvPr>
            <p:ph type="title"/>
          </p:nvPr>
        </p:nvSpPr>
        <p:spPr>
          <a:xfrm>
            <a:off x="362932" y="457262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4000"/>
              <a:buNone/>
            </a:pPr>
            <a:r>
              <a:rPr lang="nl-NL" sz="40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40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F4F23A9-B26C-CC46-BDAB-1EA9623F2E5B}"/>
              </a:ext>
            </a:extLst>
          </p:cNvPr>
          <p:cNvSpPr txBox="1"/>
          <p:nvPr/>
        </p:nvSpPr>
        <p:spPr>
          <a:xfrm>
            <a:off x="4939648" y="1547601"/>
            <a:ext cx="4204352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60066"/>
              </a:buClr>
              <a:buSzPts val="3200"/>
            </a:pPr>
            <a:r>
              <a:rPr lang="nl-NL" sz="2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Vakken</a:t>
            </a:r>
            <a:endParaRPr lang="nl-NL" sz="540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Wiskunde B </a:t>
            </a:r>
            <a:endParaRPr lang="nl-NL" sz="280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Natuurkunde</a:t>
            </a:r>
            <a:endParaRPr lang="nl-NL" sz="280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Scheikunde</a:t>
            </a:r>
            <a:endParaRPr lang="nl-NL" sz="280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Biologie, Informatica, Wiskunde D, </a:t>
            </a:r>
            <a:r>
              <a:rPr lang="nl-NL" sz="2800" b="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NatuurLeven</a:t>
            </a: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Technologie</a:t>
            </a:r>
            <a:endParaRPr lang="nl-NL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84ED7-51C9-B2D9-C7E6-5ED09E45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31" y="198516"/>
            <a:ext cx="5651369" cy="1143000"/>
          </a:xfrm>
        </p:spPr>
        <p:txBody>
          <a:bodyPr/>
          <a:lstStyle/>
          <a:p>
            <a:r>
              <a:rPr lang="nl-NL" b="1"/>
              <a:t>Hoe kies je een profiel?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715CE4-EAC4-FC10-85DA-6675E6C2B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3338"/>
            <a:ext cx="8229600" cy="4822826"/>
          </a:xfrm>
        </p:spPr>
        <p:txBody>
          <a:bodyPr/>
          <a:lstStyle/>
          <a:p>
            <a:r>
              <a:rPr lang="nl-NL"/>
              <a:t>Begin bij jezelf: </a:t>
            </a:r>
          </a:p>
          <a:p>
            <a:pPr lvl="1"/>
            <a:r>
              <a:rPr lang="nl-NL"/>
              <a:t>Wat vind je interessant?</a:t>
            </a:r>
          </a:p>
          <a:p>
            <a:pPr lvl="1"/>
            <a:r>
              <a:rPr lang="nl-NL"/>
              <a:t>Waar krijg je energie van?</a:t>
            </a:r>
          </a:p>
          <a:p>
            <a:r>
              <a:rPr lang="nl-NL"/>
              <a:t>Bespreek je ideeën met anderen:</a:t>
            </a:r>
          </a:p>
          <a:p>
            <a:pPr lvl="1"/>
            <a:r>
              <a:rPr lang="nl-NL"/>
              <a:t>Vrienden </a:t>
            </a:r>
          </a:p>
          <a:p>
            <a:pPr lvl="1"/>
            <a:r>
              <a:rPr lang="nl-NL"/>
              <a:t>Ouders, familie, kennissen</a:t>
            </a:r>
          </a:p>
          <a:p>
            <a:pPr lvl="1"/>
            <a:r>
              <a:rPr lang="nl-NL"/>
              <a:t>Mentoren, vakdocenten, decanen</a:t>
            </a:r>
          </a:p>
          <a:p>
            <a:r>
              <a:rPr lang="nl-NL"/>
              <a:t>Kijk naar docentenadviezen en bespreek ze.</a:t>
            </a:r>
          </a:p>
          <a:p>
            <a:r>
              <a:rPr lang="nl-NL"/>
              <a:t>Maak een keuze en een plan B.</a:t>
            </a:r>
          </a:p>
          <a:p>
            <a:pPr lvl="1"/>
            <a:endParaRPr lang="nl-NL"/>
          </a:p>
          <a:p>
            <a:pPr lvl="1"/>
            <a:endParaRPr lang="nl-NL"/>
          </a:p>
        </p:txBody>
      </p:sp>
      <p:pic>
        <p:nvPicPr>
          <p:cNvPr id="5" name="Afbeelding 4" descr="Afbeelding met clipart, tekening, tekenfilm, illustratie&#10;&#10;Automatisch gegenereerde beschrijving">
            <a:extLst>
              <a:ext uri="{FF2B5EF4-FFF2-40B4-BE49-F238E27FC236}">
                <a16:creationId xmlns:a16="http://schemas.microsoft.com/office/drawing/2014/main" id="{5379ADE0-036D-EEE5-B0F8-F71A5FD94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569" y="198516"/>
            <a:ext cx="28575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7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84ED7-51C9-B2D9-C7E6-5ED09E45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2040"/>
            <a:ext cx="8229600" cy="1143000"/>
          </a:xfrm>
        </p:spPr>
        <p:txBody>
          <a:bodyPr/>
          <a:lstStyle/>
          <a:p>
            <a:r>
              <a:rPr lang="nl-NL" b="1"/>
              <a:t>Hoe gaan we jou hierbij steunen?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715CE4-EAC4-FC10-85DA-6675E6C2B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179" y="1228389"/>
            <a:ext cx="7357621" cy="3675195"/>
          </a:xfrm>
        </p:spPr>
        <p:txBody>
          <a:bodyPr/>
          <a:lstStyle/>
          <a:p>
            <a:r>
              <a:rPr lang="nl-NL"/>
              <a:t>Qompasopdrachten tijdens SDL.</a:t>
            </a:r>
          </a:p>
          <a:p>
            <a:r>
              <a:rPr lang="nl-NL"/>
              <a:t>Docentenadviezen en gesprekken.</a:t>
            </a:r>
          </a:p>
          <a:p>
            <a:r>
              <a:rPr lang="nl-NL"/>
              <a:t>Gesprekken met je mentor.</a:t>
            </a:r>
          </a:p>
          <a:p>
            <a:r>
              <a:rPr lang="nl-NL"/>
              <a:t>Gesprek met de decaan.</a:t>
            </a:r>
          </a:p>
          <a:p>
            <a:pPr lvl="1"/>
            <a:endParaRPr lang="nl-NL"/>
          </a:p>
          <a:p>
            <a:pPr lvl="1"/>
            <a:endParaRPr lang="nl-NL"/>
          </a:p>
        </p:txBody>
      </p:sp>
      <p:pic>
        <p:nvPicPr>
          <p:cNvPr id="5" name="Afbeelding 4" descr="Afbeelding met Winkelcentrum, overdekt, winkelen, mensen&#10;&#10;Automatisch gegenereerde beschrijving">
            <a:extLst>
              <a:ext uri="{FF2B5EF4-FFF2-40B4-BE49-F238E27FC236}">
                <a16:creationId xmlns:a16="http://schemas.microsoft.com/office/drawing/2014/main" id="{C9FBBBD0-0C59-757B-65B6-B4691D652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92013"/>
            <a:ext cx="4213780" cy="28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2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4400"/>
              <a:buFont typeface="Arial"/>
              <a:buNone/>
            </a:pPr>
            <a:r>
              <a:rPr lang="nl-NL" sz="4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Keuzevakken in het vrije deel</a:t>
            </a:r>
            <a:endParaRPr sz="44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 txBox="1">
            <a:spLocks noGrp="1"/>
          </p:cNvSpPr>
          <p:nvPr>
            <p:ph type="body" idx="1"/>
          </p:nvPr>
        </p:nvSpPr>
        <p:spPr>
          <a:xfrm>
            <a:off x="457200" y="1275350"/>
            <a:ext cx="8478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Arial"/>
              <a:buNone/>
            </a:pPr>
            <a:r>
              <a:rPr lang="nl-NL" sz="3200" b="1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Om je te verbreden of te verdiepen in je profiel</a:t>
            </a:r>
            <a:endParaRPr sz="3200" b="1" i="0" u="none" strike="noStrike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AutoNum type="arabicPeriod"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Filosofie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AutoNum type="arabicPeriod"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Informatica</a:t>
            </a:r>
            <a:endParaRPr sz="32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AutoNum type="arabicPeriod"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Aardrijkskunde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AutoNum type="arabicPeriod"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Frans</a:t>
            </a:r>
            <a:r>
              <a:rPr lang="nl-NL" sz="3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Spaans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AutoNum type="arabicPeriod"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Grieks, Latijn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AutoNum type="arabicPeriod"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Tekenen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AutoNum type="arabicPeriod"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Muziek</a:t>
            </a:r>
            <a:endParaRPr sz="32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None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8. Geschiedenis</a:t>
            </a:r>
            <a:endParaRPr sz="32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None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9. Economie</a:t>
            </a:r>
            <a:endParaRPr sz="32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None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10. Biologie</a:t>
            </a:r>
            <a:endParaRPr sz="32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None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11. Natuurkunde</a:t>
            </a:r>
            <a:endParaRPr sz="32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None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12. Scheikunde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None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13. Wiskunde D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None/>
            </a:pPr>
            <a:r>
              <a:rPr lang="nl-NL" sz="32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14. NLT</a:t>
            </a:r>
            <a:endParaRPr sz="32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 txBox="1">
            <a:spLocks noGrp="1"/>
          </p:cNvSpPr>
          <p:nvPr>
            <p:ph type="title"/>
          </p:nvPr>
        </p:nvSpPr>
        <p:spPr>
          <a:xfrm>
            <a:off x="457200" y="54995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79646"/>
              </a:buClr>
            </a:pPr>
            <a:r>
              <a:rPr lang="nl-NL" sz="32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Extra </a:t>
            </a:r>
            <a:r>
              <a:rPr lang="nl-NL" sz="32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vakken </a:t>
            </a:r>
            <a:r>
              <a:rPr lang="nl-NL" sz="32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(niet verplicht)</a:t>
            </a:r>
            <a:br>
              <a:rPr lang="nl-NL" sz="32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20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Om je te verbreden of te verdiepen in je profiel</a:t>
            </a:r>
            <a:br>
              <a:rPr lang="nl-NL" sz="3200" b="1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6"/>
          <p:cNvSpPr txBox="1">
            <a:spLocks noGrp="1"/>
          </p:cNvSpPr>
          <p:nvPr>
            <p:ph type="body" idx="1"/>
          </p:nvPr>
        </p:nvSpPr>
        <p:spPr>
          <a:xfrm>
            <a:off x="457200" y="1275350"/>
            <a:ext cx="8478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Arial"/>
              <a:buNone/>
            </a:pPr>
            <a:endParaRPr sz="3200" b="1" i="0" u="none" strike="noStrike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6"/>
          <p:cNvSpPr txBox="1">
            <a:spLocks noGrp="1"/>
          </p:cNvSpPr>
          <p:nvPr>
            <p:ph type="body" idx="2"/>
          </p:nvPr>
        </p:nvSpPr>
        <p:spPr>
          <a:xfrm>
            <a:off x="605672" y="4138367"/>
            <a:ext cx="7932656" cy="319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Ingeroosterd? Eerste extra vak </a:t>
            </a:r>
            <a:r>
              <a:rPr lang="nl-NL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vaak</a:t>
            </a:r>
            <a:r>
              <a:rPr lang="nl-NL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wel, tweede niet.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>
                <a:solidFill>
                  <a:schemeClr val="tx1"/>
                </a:solidFill>
                <a:latin typeface="Arial"/>
                <a:cs typeface="Arial"/>
                <a:sym typeface="Arial"/>
              </a:rPr>
              <a:t>Een extra vak vraagt meer zelfstandigheid.</a:t>
            </a:r>
            <a:endParaRPr lang="nl-NL">
              <a:solidFill>
                <a:schemeClr val="tx1"/>
              </a:solidFill>
            </a:endParaRPr>
          </a:p>
          <a:p>
            <a:pPr marL="342900" indent="-342900">
              <a:spcBef>
                <a:spcPts val="640"/>
              </a:spcBef>
              <a:buClr>
                <a:srgbClr val="660066"/>
              </a:buClr>
              <a:buSzPts val="3200"/>
            </a:pPr>
            <a:endParaRPr lang="nl-NL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>
              <a:spcBef>
                <a:spcPts val="640"/>
              </a:spcBef>
              <a:buClr>
                <a:srgbClr val="660066"/>
              </a:buClr>
              <a:buSzPts val="3200"/>
              <a:buNone/>
            </a:pPr>
            <a:r>
              <a:rPr lang="nl-NL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N.B. Een extra vak volg je het hele jaar en telt mee bij de overgangsnormen.</a:t>
            </a:r>
          </a:p>
          <a:p>
            <a:pPr marL="342900" marR="0" lvl="0" indent="-342900" algn="l"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</a:pPr>
            <a:endParaRPr lang="nl-NL" i="0" u="none" strike="noStrike" cap="none">
              <a:solidFill>
                <a:srgbClr val="502182"/>
              </a:solidFill>
              <a:latin typeface="Arial"/>
              <a:ea typeface="Arial"/>
              <a:cs typeface="Arial"/>
            </a:endParaRPr>
          </a:p>
          <a:p>
            <a:pPr marL="50800" indent="0">
              <a:lnSpc>
                <a:spcPct val="90000"/>
              </a:lnSpc>
              <a:spcBef>
                <a:spcPts val="0"/>
              </a:spcBef>
              <a:buClr>
                <a:srgbClr val="660066"/>
              </a:buClr>
              <a:buNone/>
            </a:pPr>
            <a:endParaRPr lang="nl-NL">
              <a:solidFill>
                <a:srgbClr val="50218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Afbeelding 2" descr="Afbeelding met tekst, krant, Lettertype, Publicatie&#10;&#10;Automatisch gegenereerde beschrijving">
            <a:extLst>
              <a:ext uri="{FF2B5EF4-FFF2-40B4-BE49-F238E27FC236}">
                <a16:creationId xmlns:a16="http://schemas.microsoft.com/office/drawing/2014/main" id="{39D7D0A9-F16E-FE61-738A-EEDF98259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553" y="1762464"/>
            <a:ext cx="4094194" cy="23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5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457200" y="24453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400"/>
              <a:buFont typeface="Arial"/>
              <a:buNone/>
            </a:pPr>
            <a:r>
              <a:rPr lang="nl-NL" sz="36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Gemeenschappelijk deel</a:t>
            </a:r>
            <a:endParaRPr sz="3600">
              <a:solidFill>
                <a:schemeClr val="tx1"/>
              </a:solidFill>
            </a:endParaRPr>
          </a:p>
        </p:txBody>
      </p:sp>
      <p:sp>
        <p:nvSpPr>
          <p:cNvPr id="200" name="Google Shape;200;p11"/>
          <p:cNvSpPr txBox="1">
            <a:spLocks noGrp="1"/>
          </p:cNvSpPr>
          <p:nvPr>
            <p:ph type="body" idx="1"/>
          </p:nvPr>
        </p:nvSpPr>
        <p:spPr>
          <a:xfrm>
            <a:off x="4647413" y="1641128"/>
            <a:ext cx="3308809" cy="250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00"/>
              </a:buClr>
              <a:buSzPts val="4800"/>
              <a:buNone/>
            </a:pPr>
            <a:r>
              <a:rPr lang="nl-NL" sz="3600">
                <a:solidFill>
                  <a:schemeClr val="tx1"/>
                </a:solidFill>
              </a:rPr>
              <a:t>Atheneum</a:t>
            </a:r>
            <a:endParaRPr sz="360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Char char="•"/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Frans of Spaans</a:t>
            </a:r>
            <a:endParaRPr sz="240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Char char="•"/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CKV (4/5)</a:t>
            </a:r>
            <a:endParaRPr sz="240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Char char="•"/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Drama en rede (4)</a:t>
            </a:r>
            <a:endParaRPr sz="2400">
              <a:solidFill>
                <a:schemeClr val="tx1"/>
              </a:solidFill>
            </a:endParaRPr>
          </a:p>
        </p:txBody>
      </p:sp>
      <p:sp>
        <p:nvSpPr>
          <p:cNvPr id="201" name="Google Shape;201;p11"/>
          <p:cNvSpPr txBox="1">
            <a:spLocks noGrp="1"/>
          </p:cNvSpPr>
          <p:nvPr>
            <p:ph type="body" idx="2"/>
          </p:nvPr>
        </p:nvSpPr>
        <p:spPr>
          <a:xfrm>
            <a:off x="4647413" y="4138367"/>
            <a:ext cx="3888557" cy="250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00"/>
              </a:buClr>
              <a:buSzPts val="4800"/>
              <a:buNone/>
            </a:pPr>
            <a:r>
              <a:rPr lang="nl-NL" sz="3600">
                <a:solidFill>
                  <a:schemeClr val="tx1"/>
                </a:solidFill>
              </a:rPr>
              <a:t>Gymnasium</a:t>
            </a:r>
            <a:endParaRPr sz="360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Char char="•"/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Latijn of Grieks </a:t>
            </a: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None/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(incl. KCV</a:t>
            </a:r>
            <a:r>
              <a:rPr lang="nl-NL" sz="2400">
                <a:solidFill>
                  <a:schemeClr val="tx1"/>
                </a:solidFill>
              </a:rPr>
              <a:t>)</a:t>
            </a:r>
            <a:endParaRPr sz="24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" name="Google Shape;201;p11">
            <a:extLst>
              <a:ext uri="{FF2B5EF4-FFF2-40B4-BE49-F238E27FC236}">
                <a16:creationId xmlns:a16="http://schemas.microsoft.com/office/drawing/2014/main" id="{31EF4D27-BA2E-68F9-EFC1-4C625421C2CC}"/>
              </a:ext>
            </a:extLst>
          </p:cNvPr>
          <p:cNvSpPr txBox="1">
            <a:spLocks/>
          </p:cNvSpPr>
          <p:nvPr/>
        </p:nvSpPr>
        <p:spPr>
          <a:xfrm>
            <a:off x="608813" y="1641128"/>
            <a:ext cx="4038600" cy="453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F39100"/>
              </a:buClr>
              <a:buSzPts val="4800"/>
              <a:buFont typeface="Arial"/>
              <a:buNone/>
            </a:pPr>
            <a:r>
              <a:rPr lang="nl-NL" sz="3600">
                <a:solidFill>
                  <a:schemeClr val="tx1"/>
                </a:solidFill>
              </a:rPr>
              <a:t>Iedereen heeft:</a:t>
            </a:r>
          </a:p>
          <a:p>
            <a:pPr marL="342900" indent="-342900">
              <a:lnSpc>
                <a:spcPct val="90000"/>
              </a:lnSpc>
              <a:buClr>
                <a:srgbClr val="660066"/>
              </a:buClr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Nederlands</a:t>
            </a: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Engels</a:t>
            </a: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Literatuur (4/5)</a:t>
            </a:r>
          </a:p>
          <a:p>
            <a:pPr marL="342900" indent="-342900">
              <a:lnSpc>
                <a:spcPct val="90000"/>
              </a:lnSpc>
              <a:buClr>
                <a:srgbClr val="660066"/>
              </a:buClr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Lichamelijke oefening</a:t>
            </a: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Maatschappijleer (4)</a:t>
            </a: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Profielwerkstuk (5/6)</a:t>
            </a: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W&amp;O (5)</a:t>
            </a: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</a:pPr>
            <a:r>
              <a:rPr lang="nl-NL" sz="24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Mentorles</a:t>
            </a:r>
            <a:endParaRPr lang="nl-NL" sz="24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90000"/>
              </a:lnSpc>
              <a:buClr>
                <a:srgbClr val="660066"/>
              </a:buClr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LOB</a:t>
            </a:r>
            <a:endParaRPr lang="nl-NL" sz="2400">
              <a:solidFill>
                <a:schemeClr val="tx1"/>
              </a:solidFill>
            </a:endParaRPr>
          </a:p>
          <a:p>
            <a:pPr marL="342900" indent="-165100">
              <a:lnSpc>
                <a:spcPct val="90000"/>
              </a:lnSpc>
              <a:buFont typeface="Arial"/>
              <a:buNone/>
            </a:pPr>
            <a:endParaRPr lang="nl-N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2182"/>
              </a:buClr>
              <a:buSzPts val="3600"/>
              <a:buFont typeface="Arial"/>
              <a:buNone/>
            </a:pPr>
            <a:r>
              <a:rPr lang="nl-NL" sz="4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Nieuwe vakken die je kan kiezen:</a:t>
            </a: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2"/>
          <p:cNvSpPr txBox="1">
            <a:spLocks noGrp="1"/>
          </p:cNvSpPr>
          <p:nvPr>
            <p:ph type="body" idx="1"/>
          </p:nvPr>
        </p:nvSpPr>
        <p:spPr>
          <a:xfrm>
            <a:off x="457200" y="1159497"/>
            <a:ext cx="6536962" cy="481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Filosofie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Char char="•"/>
            </a:pPr>
            <a:endParaRPr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Natuur, Leven en Technologie (NLT) (alleen in </a:t>
            </a: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atuurprofiel)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Char char="•"/>
            </a:pPr>
            <a:endParaRPr lang="nl-NL" sz="28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Wiskunde D (alleen samen met </a:t>
            </a: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iskunde B)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Char char="•"/>
            </a:pPr>
            <a:endParaRPr lang="nl-NL"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Informatica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Char char="•"/>
            </a:pPr>
            <a:endParaRPr lang="nl-NL" sz="28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Char char="•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Tekenen</a:t>
            </a:r>
            <a:endParaRPr lang="nl-NL" sz="28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Char char="•"/>
            </a:pPr>
            <a:endParaRPr lang="nl-NL" sz="20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6570E48-C24B-4506-8C48-A2766A3BA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162" y="1385741"/>
            <a:ext cx="1814268" cy="50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8"/>
          <p:cNvSpPr txBox="1">
            <a:spLocks noGrp="1"/>
          </p:cNvSpPr>
          <p:nvPr>
            <p:ph type="title"/>
          </p:nvPr>
        </p:nvSpPr>
        <p:spPr>
          <a:xfrm>
            <a:off x="457200" y="142573"/>
            <a:ext cx="82296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2182"/>
              </a:buClr>
              <a:buSzPts val="3959"/>
              <a:buFont typeface="Arial"/>
              <a:buNone/>
            </a:pPr>
            <a:br>
              <a:rPr lang="nl-NL" sz="3959" b="0" i="0" u="none" strike="noStrike" cap="none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41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Wiskunde in de profielen</a:t>
            </a:r>
            <a:endParaRPr sz="441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8"/>
          <p:cNvSpPr txBox="1">
            <a:spLocks noGrp="1"/>
          </p:cNvSpPr>
          <p:nvPr>
            <p:ph type="body" idx="1"/>
          </p:nvPr>
        </p:nvSpPr>
        <p:spPr>
          <a:xfrm>
            <a:off x="457200" y="1668544"/>
            <a:ext cx="8229600" cy="433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Wordt besproken in de wiskundeles.</a:t>
            </a:r>
            <a:endParaRPr lang="nl-NL"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660066"/>
              </a:buClr>
              <a:buSzPts val="3000"/>
            </a:pPr>
            <a:endParaRPr lang="nl-NL"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660066"/>
              </a:buClr>
              <a:buSzPts val="3000"/>
              <a:buNone/>
            </a:pPr>
            <a:r>
              <a:rPr lang="nl-NL" sz="2800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Arial"/>
              <a:buChar char="•"/>
            </a:pPr>
            <a:endParaRPr sz="3000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fbeelding 2" descr="Afbeelding met schoolbord, handschrift, tekst, krijt&#10;&#10;Automatisch gegenereerde beschrijving">
            <a:extLst>
              <a:ext uri="{FF2B5EF4-FFF2-40B4-BE49-F238E27FC236}">
                <a16:creationId xmlns:a16="http://schemas.microsoft.com/office/drawing/2014/main" id="{230FCCDE-CBCF-FA1B-6193-28CDC9FA4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044" y="2631187"/>
            <a:ext cx="6330099" cy="3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7C7F6B-5EE7-B65A-D5D5-C2398DDD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61295"/>
            <a:ext cx="8229600" cy="2364868"/>
          </a:xfrm>
        </p:spPr>
        <p:txBody>
          <a:bodyPr/>
          <a:lstStyle/>
          <a:p>
            <a:r>
              <a:rPr lang="nl-NL"/>
              <a:t>Wie weet wat een pretpakket is?</a:t>
            </a:r>
          </a:p>
          <a:p>
            <a:r>
              <a:rPr lang="nl-NL"/>
              <a:t>Wie had er een pretpakket?</a:t>
            </a:r>
          </a:p>
          <a:p>
            <a:endParaRPr lang="nl-NL"/>
          </a:p>
          <a:p>
            <a:r>
              <a:rPr lang="nl-NL"/>
              <a:t>Een pretpakket is voor iedereen iets anders.</a:t>
            </a:r>
          </a:p>
        </p:txBody>
      </p:sp>
      <p:pic>
        <p:nvPicPr>
          <p:cNvPr id="5" name="Afbeelding 4" descr="Afbeelding met tekst, schermopname, grafische vormgeving, Afdrukken&#10;&#10;Automatisch gegenereerde beschrijving">
            <a:extLst>
              <a:ext uri="{FF2B5EF4-FFF2-40B4-BE49-F238E27FC236}">
                <a16:creationId xmlns:a16="http://schemas.microsoft.com/office/drawing/2014/main" id="{92E0FB2D-0CA8-A454-489D-A262FB0EB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732"/>
          <a:stretch/>
        </p:blipFill>
        <p:spPr>
          <a:xfrm>
            <a:off x="2316093" y="389021"/>
            <a:ext cx="4511813" cy="3197614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419E1CD5-910D-288D-AA4E-0A9A88F6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3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8"/>
          <p:cNvSpPr txBox="1">
            <a:spLocks noGrp="1"/>
          </p:cNvSpPr>
          <p:nvPr>
            <p:ph type="title"/>
          </p:nvPr>
        </p:nvSpPr>
        <p:spPr>
          <a:xfrm>
            <a:off x="457200" y="425377"/>
            <a:ext cx="82296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2182"/>
              </a:buClr>
              <a:buSzPts val="3959"/>
              <a:buFont typeface="Arial"/>
              <a:buNone/>
            </a:pPr>
            <a:br>
              <a:rPr lang="nl-NL" sz="3959" b="0" i="0" u="none" strike="noStrike" cap="none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41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Drie</a:t>
            </a:r>
            <a:r>
              <a:rPr lang="nl-NL" sz="441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beperkingen in k</a:t>
            </a:r>
            <a:r>
              <a:rPr lang="nl-NL" sz="441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euzes </a:t>
            </a:r>
            <a:br>
              <a:rPr lang="nl-NL" sz="441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441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8"/>
          <p:cNvSpPr txBox="1">
            <a:spLocks noGrp="1"/>
          </p:cNvSpPr>
          <p:nvPr>
            <p:ph type="body" idx="1"/>
          </p:nvPr>
        </p:nvSpPr>
        <p:spPr>
          <a:xfrm>
            <a:off x="1046375" y="2045616"/>
            <a:ext cx="7640425" cy="395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Geschiedenis en NLT niet allebei.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Arial"/>
              <a:buChar char="•"/>
            </a:pPr>
            <a:endParaRPr lang="nl-NL" sz="28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Arial"/>
              <a:buChar char="•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Maximaal twee vakken uit: informatica, filosofie en wiskunde D.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Arial"/>
              <a:buChar char="•"/>
            </a:pPr>
            <a:endParaRPr lang="nl-NL"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660066"/>
              </a:buClr>
              <a:buSzPts val="3000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Maximaal twee vakken uit: economie, biologie en tekenen.</a:t>
            </a:r>
          </a:p>
          <a:p>
            <a:pPr marL="342900" indent="-342900">
              <a:spcBef>
                <a:spcPts val="0"/>
              </a:spcBef>
              <a:buClr>
                <a:srgbClr val="660066"/>
              </a:buClr>
              <a:buSzPts val="3000"/>
            </a:pPr>
            <a:endParaRPr lang="nl-NL"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660066"/>
              </a:buClr>
              <a:buSzPts val="3000"/>
              <a:buNone/>
            </a:pPr>
            <a:r>
              <a:rPr lang="nl-NL" sz="2800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Arial"/>
              <a:buChar char="•"/>
            </a:pPr>
            <a:endParaRPr sz="3000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574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400"/>
              <a:buFont typeface="Arial"/>
              <a:buNone/>
            </a:pPr>
            <a:r>
              <a:rPr lang="nl-NL" sz="44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body" idx="1"/>
          </p:nvPr>
        </p:nvSpPr>
        <p:spPr>
          <a:xfrm>
            <a:off x="433669" y="936000"/>
            <a:ext cx="8506095" cy="503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November-februari profielkeuzelessen</a:t>
            </a: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bij SDL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endParaRPr lang="nl-NL" sz="28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Stage in de we</a:t>
            </a: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ek 50 (zie brief)</a:t>
            </a:r>
            <a:endParaRPr lang="nl-NL" sz="2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endParaRPr sz="2800">
              <a:solidFill>
                <a:schemeClr val="tx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660066"/>
              </a:buClr>
            </a:pPr>
            <a:r>
              <a:rPr lang="nl-NL" sz="280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Vakadviezen</a:t>
            </a: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door docenten:</a:t>
            </a:r>
          </a:p>
          <a:p>
            <a:pPr marL="800100" lvl="1" indent="-342900">
              <a:buClr>
                <a:srgbClr val="660066"/>
              </a:buClr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Eerste adviezen </a:t>
            </a:r>
            <a:r>
              <a:rPr lang="nl-NL" sz="24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19 januari</a:t>
            </a:r>
          </a:p>
          <a:p>
            <a:pPr marL="800100" lvl="1" indent="-342900">
              <a:buClr>
                <a:srgbClr val="660066"/>
              </a:buClr>
            </a:pP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Definitieve adviezen </a:t>
            </a:r>
            <a:r>
              <a:rPr lang="nl-NL" sz="2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9 maart </a:t>
            </a: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(na </a:t>
            </a:r>
            <a:r>
              <a:rPr lang="nl-NL" sz="240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toetsweek</a:t>
            </a: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800100" lvl="1" indent="-342900">
              <a:buClr>
                <a:srgbClr val="660066"/>
              </a:buClr>
            </a:pPr>
            <a:endParaRPr sz="2800">
              <a:solidFill>
                <a:schemeClr val="tx1"/>
              </a:solidFill>
            </a:endParaRPr>
          </a:p>
          <a:p>
            <a:pPr marL="342900" indent="-342900">
              <a:buClr>
                <a:srgbClr val="660066"/>
              </a:buClr>
            </a:pPr>
            <a:r>
              <a:rPr lang="nl-NL" sz="28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Profielkeuzedag</a:t>
            </a: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vrijdag </a:t>
            </a:r>
            <a:r>
              <a:rPr lang="nl-NL" sz="28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20 februari</a:t>
            </a:r>
          </a:p>
          <a:p>
            <a:pPr marL="342900" indent="-342900">
              <a:buClr>
                <a:srgbClr val="660066"/>
              </a:buClr>
            </a:pPr>
            <a:endParaRPr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Invoeren profielkeuze op </a:t>
            </a:r>
            <a:r>
              <a:rPr lang="nl-NL" sz="28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16 maart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"/>
          <p:cNvSpPr txBox="1">
            <a:spLocks noGrp="1"/>
          </p:cNvSpPr>
          <p:nvPr>
            <p:ph type="title"/>
          </p:nvPr>
        </p:nvSpPr>
        <p:spPr>
          <a:xfrm>
            <a:off x="636309" y="332656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Rol van de docenten</a:t>
            </a:r>
            <a:endParaRPr sz="40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9"/>
          <p:cNvSpPr txBox="1">
            <a:spLocks noGrp="1"/>
          </p:cNvSpPr>
          <p:nvPr>
            <p:ph type="body" idx="1"/>
          </p:nvPr>
        </p:nvSpPr>
        <p:spPr>
          <a:xfrm>
            <a:off x="324725" y="1441293"/>
            <a:ext cx="9053100" cy="46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Voorlichting over bovenbouwvakken.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60"/>
              <a:buNone/>
            </a:pPr>
            <a:endParaRPr sz="280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Char char="•"/>
            </a:pPr>
            <a:r>
              <a:rPr lang="nl-NL" sz="2800" b="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Vakadviezen</a:t>
            </a: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in magister in februari.</a:t>
            </a:r>
            <a:endParaRPr sz="280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660066"/>
              </a:buClr>
              <a:buSzPts val="2590"/>
              <a:buFont typeface="Arial"/>
              <a:buChar char="–"/>
            </a:pPr>
            <a:r>
              <a:rPr lang="nl-NL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positief (+)</a:t>
            </a:r>
            <a:endParaRPr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660066"/>
              </a:buClr>
              <a:buSzPts val="2590"/>
              <a:buFont typeface="Arial"/>
              <a:buChar char="–"/>
            </a:pPr>
            <a:r>
              <a:rPr lang="nl-NL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twijfel (+/-)</a:t>
            </a:r>
            <a:endParaRPr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660066"/>
              </a:buClr>
              <a:buSzPts val="2590"/>
              <a:buFont typeface="Arial"/>
              <a:buChar char="–"/>
            </a:pPr>
            <a:r>
              <a:rPr lang="nl-NL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negatief (-)</a:t>
            </a:r>
            <a:endParaRPr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660066"/>
              </a:buClr>
              <a:buSzPts val="2960"/>
              <a:buFont typeface="Arial"/>
              <a:buNone/>
            </a:pPr>
            <a:r>
              <a:rPr lang="nl-NL" sz="2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Afbeelding 2" descr="Afbeelding met kleding, tekenfilm, persoon, pop&#10;&#10;Automatisch gegenereerde beschrijving">
            <a:extLst>
              <a:ext uri="{FF2B5EF4-FFF2-40B4-BE49-F238E27FC236}">
                <a16:creationId xmlns:a16="http://schemas.microsoft.com/office/drawing/2014/main" id="{6597BB9F-22E9-5D74-623E-CC2CF3EB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394" y="2980417"/>
            <a:ext cx="5517606" cy="41933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>
            <a:spLocks noGrp="1"/>
          </p:cNvSpPr>
          <p:nvPr>
            <p:ph type="title"/>
          </p:nvPr>
        </p:nvSpPr>
        <p:spPr>
          <a:xfrm>
            <a:off x="457200" y="344187"/>
            <a:ext cx="8229600" cy="5688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80"/>
              <a:buFont typeface="Calibri"/>
              <a:buNone/>
            </a:pPr>
            <a:r>
              <a:rPr lang="nl-NL" sz="288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Overgangsnorm</a:t>
            </a:r>
            <a:br>
              <a:rPr lang="nl-NL" sz="288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88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88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Bespreekgeval:</a:t>
            </a:r>
            <a:br>
              <a:rPr lang="nl-NL" sz="288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88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88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keuze </a:t>
            </a:r>
            <a:r>
              <a:rPr lang="nl-NL" sz="288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voor vak met </a:t>
            </a:r>
            <a:r>
              <a:rPr lang="nl-NL" sz="288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negatief advies</a:t>
            </a:r>
            <a:br>
              <a:rPr lang="nl-NL" sz="288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88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88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keuze voor maatschappijprofiel met onvoldoende voor </a:t>
            </a:r>
            <a:r>
              <a:rPr lang="nl-NL" sz="288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gamma</a:t>
            </a:r>
            <a:br>
              <a:rPr lang="nl-NL" sz="288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88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88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keuze voor natuurprofiel met onvoldoende voor </a:t>
            </a:r>
            <a:r>
              <a:rPr lang="nl-NL" sz="2880" b="1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2800" b="1" i="0" u="none" strike="noStrike" cap="none">
              <a:solidFill>
                <a:srgbClr val="50218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0EC30-9D76-9B8B-CF63-F009D004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Stage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5E8C73-A654-571D-B52E-FF845AE95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Eén dag individuele stage</a:t>
            </a:r>
          </a:p>
          <a:p>
            <a:r>
              <a:rPr lang="nl-NL"/>
              <a:t>Week van 8 t/m vrijdag 12 december</a:t>
            </a:r>
          </a:p>
          <a:p>
            <a:r>
              <a:rPr lang="nl-NL"/>
              <a:t>In overleg met de mentor</a:t>
            </a:r>
          </a:p>
          <a:p>
            <a:r>
              <a:rPr lang="nl-NL"/>
              <a:t>Mag bij organisatie van een ouder, maar met een andere begeleider</a:t>
            </a:r>
          </a:p>
          <a:p>
            <a:r>
              <a:rPr lang="nl-NL"/>
              <a:t>Inleveren stagecontract 28 november</a:t>
            </a:r>
          </a:p>
        </p:txBody>
      </p:sp>
    </p:spTree>
    <p:extLst>
      <p:ext uri="{BB962C8B-B14F-4D97-AF65-F5344CB8AC3E}">
        <p14:creationId xmlns:p14="http://schemas.microsoft.com/office/powerpoint/2010/main" val="382034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>
            <a:spLocks noGrp="1"/>
          </p:cNvSpPr>
          <p:nvPr>
            <p:ph type="title"/>
          </p:nvPr>
        </p:nvSpPr>
        <p:spPr>
          <a:xfrm>
            <a:off x="504334" y="770419"/>
            <a:ext cx="4802957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959"/>
              <a:buFont typeface="Calibri"/>
              <a:buNone/>
            </a:pPr>
            <a:br>
              <a:rPr lang="nl-NL" sz="3959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3959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Wat kan je als ouder doen?</a:t>
            </a:r>
            <a:br>
              <a:rPr lang="nl-NL" sz="3959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2"/>
          <p:cNvSpPr txBox="1">
            <a:spLocks noGrp="1"/>
          </p:cNvSpPr>
          <p:nvPr>
            <p:ph type="body" idx="1"/>
          </p:nvPr>
        </p:nvSpPr>
        <p:spPr>
          <a:xfrm>
            <a:off x="293700" y="2645754"/>
            <a:ext cx="8556600" cy="431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rgbClr val="660066"/>
              </a:buClr>
              <a:buSzPts val="2775"/>
            </a:pP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Vragen </a:t>
            </a:r>
            <a:r>
              <a:rPr lang="nl-NL" sz="28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vragen</a:t>
            </a: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8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vragen</a:t>
            </a: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rgbClr val="660066"/>
              </a:buClr>
              <a:buSzPts val="2775"/>
            </a:pPr>
            <a:endParaRPr lang="nl-NL"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Clr>
                <a:srgbClr val="660066"/>
              </a:buClr>
              <a:buSzPts val="2775"/>
            </a:pPr>
            <a:r>
              <a:rPr lang="nl-NL">
                <a:solidFill>
                  <a:schemeClr val="tx1"/>
                </a:solidFill>
                <a:latin typeface="Arial"/>
                <a:cs typeface="Arial"/>
                <a:sym typeface="Arial"/>
              </a:rPr>
              <a:t>Wat vind je leuk? </a:t>
            </a: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Clr>
                <a:srgbClr val="660066"/>
              </a:buClr>
              <a:buSzPts val="2775"/>
            </a:pPr>
            <a:r>
              <a:rPr lang="nl-NL">
                <a:solidFill>
                  <a:schemeClr val="tx1"/>
                </a:solidFill>
                <a:latin typeface="Arial"/>
                <a:cs typeface="Arial"/>
                <a:sym typeface="Arial"/>
              </a:rPr>
              <a:t>Waar krijg je energie van?</a:t>
            </a: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Clr>
                <a:srgbClr val="660066"/>
              </a:buClr>
              <a:buSzPts val="2775"/>
            </a:pPr>
            <a:r>
              <a:rPr lang="nl-NL">
                <a:solidFill>
                  <a:schemeClr val="tx1"/>
                </a:solidFill>
                <a:latin typeface="Arial"/>
                <a:cs typeface="Arial"/>
                <a:sym typeface="Arial"/>
              </a:rPr>
              <a:t>Wat zijn je kwaliteiten?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rgbClr val="660066"/>
              </a:buClr>
              <a:buSzPts val="2775"/>
              <a:buFont typeface="Arial"/>
              <a:buChar char="•"/>
            </a:pPr>
            <a:endParaRPr lang="nl-NL" sz="280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rgbClr val="660066"/>
              </a:buClr>
              <a:buSzPts val="2775"/>
              <a:buFont typeface="Arial"/>
              <a:buChar char="•"/>
            </a:pPr>
            <a:r>
              <a:rPr lang="nl-NL" sz="2800">
                <a:solidFill>
                  <a:schemeClr val="tx1"/>
                </a:solidFill>
                <a:latin typeface="Arial"/>
                <a:cs typeface="Arial"/>
                <a:sym typeface="Arial"/>
              </a:rPr>
              <a:t>Samen het loopbaandossier op </a:t>
            </a:r>
            <a:r>
              <a:rPr lang="nl-NL" sz="2800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Qompas</a:t>
            </a:r>
            <a:r>
              <a:rPr lang="nl-NL" sz="2800">
                <a:solidFill>
                  <a:schemeClr val="tx1"/>
                </a:solidFill>
                <a:latin typeface="Arial"/>
                <a:cs typeface="Arial"/>
                <a:sym typeface="Arial"/>
              </a:rPr>
              <a:t> bekijken.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rgbClr val="660066"/>
              </a:buClr>
              <a:buSzPts val="2775"/>
              <a:buFont typeface="Arial"/>
              <a:buChar char="•"/>
            </a:pPr>
            <a:endParaRPr lang="nl-NL" sz="280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rgbClr val="660066"/>
              </a:buClr>
              <a:buSzPts val="2775"/>
              <a:buFont typeface="Arial"/>
              <a:buChar char="•"/>
            </a:pPr>
            <a:r>
              <a:rPr lang="nl-NL" sz="2800">
                <a:solidFill>
                  <a:schemeClr val="tx1"/>
                </a:solidFill>
                <a:latin typeface="Arial"/>
                <a:cs typeface="Arial"/>
                <a:sym typeface="Arial"/>
              </a:rPr>
              <a:t>Geef een workshop op de </a:t>
            </a:r>
            <a:r>
              <a:rPr lang="nl-NL" sz="2800" b="1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profielkeuzedag</a:t>
            </a:r>
            <a:r>
              <a:rPr lang="nl-NL" sz="2800" b="1">
                <a:solidFill>
                  <a:schemeClr val="tx1"/>
                </a:solidFill>
                <a:latin typeface="Arial"/>
                <a:cs typeface="Arial"/>
                <a:sym typeface="Arial"/>
              </a:rPr>
              <a:t> vrijdag 20 februari</a:t>
            </a:r>
            <a:r>
              <a:rPr lang="nl-NL" sz="2800">
                <a:solidFill>
                  <a:schemeClr val="tx1"/>
                </a:solidFill>
                <a:latin typeface="Arial"/>
                <a:cs typeface="Arial"/>
                <a:sym typeface="Arial"/>
              </a:rPr>
              <a:t>!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rgbClr val="660066"/>
              </a:buClr>
              <a:buSzPts val="2775"/>
              <a:buFont typeface="Arial"/>
              <a:buChar char="•"/>
            </a:pPr>
            <a:endParaRPr lang="nl-NL" sz="2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681EF2-2A11-BCF1-9FD7-89110DD08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785" y="18574"/>
            <a:ext cx="3716215" cy="37795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3"/>
          <p:cNvSpPr txBox="1">
            <a:spLocks noGrp="1"/>
          </p:cNvSpPr>
          <p:nvPr>
            <p:ph type="title"/>
          </p:nvPr>
        </p:nvSpPr>
        <p:spPr>
          <a:xfrm>
            <a:off x="1018095" y="332656"/>
            <a:ext cx="7715838" cy="418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accent6"/>
              </a:buClr>
              <a:buSzPts val="3959"/>
            </a:pPr>
            <a:r>
              <a:rPr lang="nl-NL" sz="395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16 maart </a:t>
            </a:r>
            <a:r>
              <a:rPr lang="nl-NL" sz="395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deadline profielkeuze </a:t>
            </a:r>
            <a:br>
              <a:rPr lang="nl-NL" sz="395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br>
              <a:rPr lang="nl-NL" sz="28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3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• Digitaal – via Zermelo</a:t>
            </a:r>
            <a:br>
              <a:rPr lang="nl-NL" sz="3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3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+ daarna digitale handtekening ouder(s)</a:t>
            </a:r>
            <a:br>
              <a:rPr lang="nl-NL" sz="3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3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• Tweede extra vak alleen via de decaan</a:t>
            </a:r>
            <a:br>
              <a:rPr lang="nl-NL" sz="3200" b="0" i="0" u="none" strike="noStrike" cap="none">
                <a:latin typeface="Arial"/>
                <a:ea typeface="Arial"/>
                <a:cs typeface="Arial"/>
              </a:rPr>
            </a:br>
            <a:br>
              <a:rPr lang="nl-NL" sz="3200" b="0" i="0" u="none" strike="noStrike" cap="none">
                <a:latin typeface="Calibri"/>
                <a:ea typeface="Calibri"/>
                <a:cs typeface="Calibri"/>
              </a:rPr>
            </a:br>
            <a:endParaRPr sz="3240" b="0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fbeelding 2" descr="Afbeelding met Menselijk gezicht, kleding, persoon, Modeaccessoire&#10;&#10;Automatisch gegenereerde beschrijving">
            <a:extLst>
              <a:ext uri="{FF2B5EF4-FFF2-40B4-BE49-F238E27FC236}">
                <a16:creationId xmlns:a16="http://schemas.microsoft.com/office/drawing/2014/main" id="{1B7E4589-3161-843D-CDF3-F6D099F31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251" y="3467721"/>
            <a:ext cx="3057623" cy="305762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ctrTitle"/>
          </p:nvPr>
        </p:nvSpPr>
        <p:spPr>
          <a:xfrm>
            <a:off x="764728" y="363415"/>
            <a:ext cx="8880679" cy="611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nl-NL" sz="2800" b="1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Programma vanaf nu: </a:t>
            </a:r>
            <a:br>
              <a:rPr lang="nl-NL" sz="2800" b="1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</a:br>
            <a:br>
              <a:rPr lang="nl-NL" sz="2800" b="1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nl-NL" sz="2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20:00</a:t>
            </a:r>
            <a:r>
              <a:rPr lang="nl-NL" sz="280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	 </a:t>
            </a:r>
            <a:br>
              <a:rPr lang="nl-NL" sz="280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nl-NL" sz="2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- </a:t>
            </a:r>
            <a:r>
              <a:rPr lang="nl-NL" sz="280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Voornaam leerlingen A </a:t>
            </a:r>
            <a:r>
              <a:rPr lang="nl-NL" sz="2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t/m </a:t>
            </a:r>
            <a:r>
              <a:rPr lang="nl-NL" sz="280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L: voorlichting door leerlingen.</a:t>
            </a:r>
            <a:br>
              <a:rPr lang="nl-NL" sz="280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nl-NL" sz="280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	</a:t>
            </a:r>
            <a:r>
              <a:rPr lang="nl-NL" sz="2800">
                <a:solidFill>
                  <a:schemeClr val="tx1"/>
                </a:solidFill>
                <a:latin typeface="+mn-lt"/>
              </a:rPr>
              <a:t>Gesplitst auditorium en kantine.</a:t>
            </a:r>
            <a:br>
              <a:rPr lang="nl-NL" sz="2800">
                <a:solidFill>
                  <a:schemeClr val="tx1"/>
                </a:solidFill>
                <a:latin typeface="+mn-lt"/>
              </a:rPr>
            </a:br>
            <a:br>
              <a:rPr lang="nl-NL" sz="2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</a:rPr>
            </a:br>
            <a:r>
              <a:rPr lang="nl-NL" sz="280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- Voornaam leerlingen M</a:t>
            </a:r>
            <a:r>
              <a:rPr lang="nl-NL" sz="2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t/m Z: lokaal met mentor</a:t>
            </a:r>
            <a:br>
              <a:rPr lang="nl-NL" sz="2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nl-NL" sz="2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	</a:t>
            </a:r>
            <a:r>
              <a:rPr lang="nl-NL" sz="2800">
                <a:latin typeface="+mn-lt"/>
              </a:rPr>
              <a:t>3A (Camille):10  </a:t>
            </a:r>
            <a:br>
              <a:rPr lang="nl-NL" sz="2800">
                <a:latin typeface="+mn-lt"/>
              </a:rPr>
            </a:br>
            <a:r>
              <a:rPr lang="nl-NL" sz="2800">
                <a:latin typeface="+mn-lt"/>
              </a:rPr>
              <a:t> 	3B (Jori en Beau): 11  </a:t>
            </a:r>
            <a:br>
              <a:rPr lang="nl-NL" sz="2800">
                <a:latin typeface="+mn-lt"/>
              </a:rPr>
            </a:br>
            <a:r>
              <a:rPr lang="nl-NL" sz="2800">
                <a:latin typeface="+mn-lt"/>
              </a:rPr>
              <a:t>  	3C (Arthur en Tania):12  </a:t>
            </a:r>
            <a:br>
              <a:rPr lang="nl-NL" sz="2800">
                <a:latin typeface="+mn-lt"/>
              </a:rPr>
            </a:br>
            <a:r>
              <a:rPr lang="nl-NL" sz="2800">
                <a:latin typeface="+mn-lt"/>
              </a:rPr>
              <a:t>  	3D (Yoekie en Linda): 13  </a:t>
            </a:r>
            <a:br>
              <a:rPr lang="nl-NL" sz="2800">
                <a:latin typeface="+mn-lt"/>
              </a:rPr>
            </a:br>
            <a:r>
              <a:rPr lang="nl-NL" sz="2800">
                <a:latin typeface="+mn-lt"/>
              </a:rPr>
              <a:t>  	3E (Marcel en Merel): 14</a:t>
            </a:r>
            <a:br>
              <a:rPr lang="nl-NL" sz="2800">
                <a:latin typeface="+mn-lt"/>
              </a:rPr>
            </a:br>
            <a:br>
              <a:rPr lang="nl-NL" sz="2800">
                <a:latin typeface="+mn-lt"/>
              </a:rPr>
            </a:br>
            <a:r>
              <a:rPr lang="nl-NL" sz="2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20.30 Wissel Forum en Mentoren</a:t>
            </a:r>
            <a:endParaRPr sz="2800" b="0" i="0" u="none" strike="noStrike" cap="none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988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6" descr="G:\16101-Personeel WM overall\PR &amp; Communicatie 2\Dinesh\PPP Huisstijl\Hyperion Lyceum\Logo-Hyperion-JPG\Logo_RGB_1reg_Hyper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948" y="2043"/>
            <a:ext cx="5492104" cy="155474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6"/>
          <p:cNvSpPr txBox="1">
            <a:spLocks noGrp="1"/>
          </p:cNvSpPr>
          <p:nvPr>
            <p:ph type="title"/>
          </p:nvPr>
        </p:nvSpPr>
        <p:spPr>
          <a:xfrm>
            <a:off x="457200" y="2492896"/>
            <a:ext cx="8229600" cy="29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solidFill>
                <a:srgbClr val="660066"/>
              </a:solidFill>
            </a:endParaRPr>
          </a:p>
        </p:txBody>
      </p:sp>
      <p:sp>
        <p:nvSpPr>
          <p:cNvPr id="414" name="Google Shape;414;p36"/>
          <p:cNvSpPr/>
          <p:nvPr/>
        </p:nvSpPr>
        <p:spPr>
          <a:xfrm>
            <a:off x="0" y="6192688"/>
            <a:ext cx="9144000" cy="332700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6"/>
          <p:cNvSpPr/>
          <p:nvPr/>
        </p:nvSpPr>
        <p:spPr>
          <a:xfrm>
            <a:off x="0" y="6525344"/>
            <a:ext cx="9144000" cy="332700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6"/>
          <p:cNvSpPr txBox="1"/>
          <p:nvPr/>
        </p:nvSpPr>
        <p:spPr>
          <a:xfrm>
            <a:off x="457200" y="1991217"/>
            <a:ext cx="82296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400"/>
              <a:buFont typeface="Arial"/>
              <a:buNone/>
            </a:pPr>
            <a:r>
              <a:rPr lang="nl-NL" sz="4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Forum leerlingen klas 5</a:t>
            </a:r>
            <a:endParaRPr sz="44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51C3F71-BC9E-CCC5-CAB7-3073CA846CD2}"/>
              </a:ext>
            </a:extLst>
          </p:cNvPr>
          <p:cNvSpPr txBox="1"/>
          <p:nvPr/>
        </p:nvSpPr>
        <p:spPr>
          <a:xfrm>
            <a:off x="732182" y="170070"/>
            <a:ext cx="8029332" cy="659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1800" kern="10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kern="100">
                <a:latin typeface="Calibri"/>
                <a:ea typeface="Calibri"/>
                <a:cs typeface="Times New Roman"/>
              </a:rPr>
              <a:t>Hind </a:t>
            </a:r>
            <a:r>
              <a:rPr lang="nl-NL" sz="2800" b="1" kern="100" err="1">
                <a:latin typeface="Calibri"/>
                <a:ea typeface="Calibri"/>
                <a:cs typeface="Times New Roman"/>
              </a:rPr>
              <a:t>Tantaoui</a:t>
            </a:r>
            <a:r>
              <a:rPr lang="nl-NL" sz="2800" b="1" kern="100">
                <a:latin typeface="Calibri"/>
                <a:ea typeface="Calibri"/>
                <a:cs typeface="Times New Roman"/>
              </a:rPr>
              <a:t> </a:t>
            </a:r>
            <a:r>
              <a:rPr lang="nl-NL" sz="2800" kern="100">
                <a:effectLst/>
                <a:latin typeface="Calibri"/>
                <a:ea typeface="Calibri"/>
                <a:cs typeface="Times New Roman"/>
              </a:rPr>
              <a:t>– 5 </a:t>
            </a:r>
            <a:r>
              <a:rPr lang="nl-NL" sz="2800" b="1" kern="100">
                <a:effectLst/>
                <a:latin typeface="Calibri"/>
                <a:ea typeface="Calibri"/>
                <a:cs typeface="Times New Roman"/>
              </a:rPr>
              <a:t>ANG/ANT</a:t>
            </a:r>
            <a:r>
              <a:rPr lang="nl-NL" sz="2800" kern="100">
                <a:effectLst/>
                <a:latin typeface="Calibri"/>
                <a:ea typeface="Calibri"/>
                <a:cs typeface="Times New Roman"/>
              </a:rPr>
              <a:t> Spaans Wiskunde B Wiskunde D Natuurkunde Scheikunde Biologie </a:t>
            </a:r>
          </a:p>
          <a:p>
            <a:endParaRPr lang="nl-NL" sz="2800" kern="100">
              <a:effectLst/>
              <a:latin typeface="Calibri"/>
              <a:ea typeface="Calibri"/>
              <a:cs typeface="Times New Roman"/>
            </a:endParaRPr>
          </a:p>
          <a:p>
            <a:r>
              <a:rPr lang="nl-NL" sz="2800" b="1" kern="100">
                <a:latin typeface="Calibri"/>
                <a:ea typeface="Calibri"/>
                <a:cs typeface="Times New Roman"/>
              </a:rPr>
              <a:t>Matthijs van der </a:t>
            </a:r>
            <a:r>
              <a:rPr lang="nl-NL" sz="2800" b="1" kern="100" err="1">
                <a:latin typeface="Calibri"/>
                <a:ea typeface="Calibri"/>
                <a:cs typeface="Times New Roman"/>
              </a:rPr>
              <a:t>Veldt</a:t>
            </a:r>
            <a:r>
              <a:rPr lang="nl-NL" sz="2800" kern="100">
                <a:latin typeface="Calibri"/>
                <a:ea typeface="Calibri"/>
                <a:cs typeface="Times New Roman"/>
              </a:rPr>
              <a:t> – 5 </a:t>
            </a:r>
            <a:r>
              <a:rPr lang="nl-NL" sz="2800" b="1" kern="100">
                <a:latin typeface="Calibri"/>
                <a:ea typeface="Calibri"/>
                <a:cs typeface="Times New Roman"/>
              </a:rPr>
              <a:t>AEM </a:t>
            </a:r>
            <a:r>
              <a:rPr lang="nl-NL" sz="2800" kern="100">
                <a:latin typeface="Calibri"/>
                <a:ea typeface="Calibri"/>
                <a:cs typeface="Times New Roman"/>
              </a:rPr>
              <a:t>Spaans Geschiedenis Aardrijkskunde Wiskunde B Natuurkunde Economie Informatica (extra vak)</a:t>
            </a:r>
          </a:p>
          <a:p>
            <a:endParaRPr lang="nl-NL" sz="2800" b="1" kern="100">
              <a:latin typeface="Calibri"/>
              <a:ea typeface="Calibri"/>
              <a:cs typeface="Times New Roman"/>
            </a:endParaRPr>
          </a:p>
          <a:p>
            <a:r>
              <a:rPr lang="nl-NL" sz="2800" b="1" kern="100" err="1">
                <a:latin typeface="Calibri"/>
                <a:ea typeface="Calibri"/>
                <a:cs typeface="Times New Roman"/>
              </a:rPr>
              <a:t>Hiba</a:t>
            </a:r>
            <a:r>
              <a:rPr lang="nl-NL" sz="2800" b="1" kern="10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nl-NL" sz="2800" b="1" kern="100" err="1">
                <a:latin typeface="Calibri"/>
                <a:ea typeface="Calibri"/>
                <a:cs typeface="Times New Roman"/>
              </a:rPr>
              <a:t>Farrahi</a:t>
            </a:r>
            <a:r>
              <a:rPr lang="nl-NL" sz="2800" b="1" kern="100">
                <a:latin typeface="Calibri"/>
                <a:ea typeface="Calibri"/>
                <a:cs typeface="Times New Roman"/>
              </a:rPr>
              <a:t>  </a:t>
            </a:r>
            <a:r>
              <a:rPr lang="nl-NL" sz="2800" kern="100">
                <a:effectLst/>
                <a:latin typeface="Calibri"/>
                <a:ea typeface="Calibri"/>
                <a:cs typeface="Times New Roman"/>
              </a:rPr>
              <a:t>– </a:t>
            </a:r>
            <a:r>
              <a:rPr lang="nl-NL" sz="2800" kern="100">
                <a:effectLst/>
                <a:latin typeface="Calibri"/>
                <a:ea typeface="Calibri"/>
                <a:cs typeface="Calibri"/>
              </a:rPr>
              <a:t>5 </a:t>
            </a:r>
            <a:r>
              <a:rPr lang="nl-NL" sz="2800" b="1" kern="100">
                <a:latin typeface="Calibri"/>
                <a:ea typeface="Calibri"/>
                <a:cs typeface="Calibri"/>
              </a:rPr>
              <a:t>ANG</a:t>
            </a:r>
            <a:r>
              <a:rPr lang="nl-NL" sz="2800" kern="100">
                <a:latin typeface="Calibri"/>
                <a:ea typeface="Calibri"/>
                <a:cs typeface="Calibri"/>
              </a:rPr>
              <a:t> </a:t>
            </a:r>
            <a:r>
              <a:rPr lang="nl-NL" sz="2800" kern="100">
                <a:effectLst/>
                <a:latin typeface="Calibri"/>
                <a:ea typeface="Calibri"/>
                <a:cs typeface="Calibri"/>
              </a:rPr>
              <a:t>Spaans Wiskunde </a:t>
            </a:r>
            <a:r>
              <a:rPr lang="nl-NL" sz="2800" kern="100">
                <a:latin typeface="Calibri"/>
                <a:ea typeface="Calibri"/>
                <a:cs typeface="Calibri"/>
              </a:rPr>
              <a:t>A </a:t>
            </a:r>
            <a:r>
              <a:rPr lang="nl-NL" sz="2800" kern="100">
                <a:effectLst/>
                <a:latin typeface="Calibri"/>
                <a:ea typeface="Calibri"/>
                <a:cs typeface="Calibri"/>
              </a:rPr>
              <a:t>Natuurkunde </a:t>
            </a:r>
            <a:r>
              <a:rPr lang="nl-NL" sz="2800" kern="100">
                <a:latin typeface="Calibri"/>
                <a:ea typeface="Calibri"/>
                <a:cs typeface="Calibri"/>
              </a:rPr>
              <a:t>Scheikunde Biologie Filosofie</a:t>
            </a:r>
            <a:endParaRPr lang="nl-NL"/>
          </a:p>
          <a:p>
            <a:endParaRPr lang="nl-NL" sz="2800" kern="10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b="1" kern="100">
                <a:effectLst/>
                <a:latin typeface="Calibri"/>
                <a:ea typeface="Calibri"/>
                <a:cs typeface="Times New Roman"/>
              </a:rPr>
              <a:t>Charlie Meester – </a:t>
            </a:r>
            <a:r>
              <a:rPr lang="nl-NL" sz="2800" kern="100">
                <a:effectLst/>
                <a:latin typeface="Calibri"/>
                <a:ea typeface="Calibri"/>
                <a:cs typeface="Times New Roman"/>
              </a:rPr>
              <a:t>5 </a:t>
            </a:r>
            <a:r>
              <a:rPr lang="nl-NL" sz="2800" b="1" kern="100">
                <a:effectLst/>
                <a:latin typeface="Calibri"/>
                <a:ea typeface="Calibri"/>
                <a:cs typeface="Times New Roman"/>
              </a:rPr>
              <a:t>GCM </a:t>
            </a:r>
            <a:r>
              <a:rPr lang="nl-NL" sz="2800" kern="100">
                <a:effectLst/>
                <a:latin typeface="Calibri"/>
                <a:ea typeface="Calibri"/>
                <a:cs typeface="Times New Roman"/>
              </a:rPr>
              <a:t>Latijn Engels (versneld) Filosofie Tekenen Geschiedenis Aardrijkskunde Wiskunde A</a:t>
            </a:r>
            <a:endParaRPr lang="nl-NL"/>
          </a:p>
          <a:p>
            <a:endParaRPr lang="nl-NL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457200" y="119769"/>
            <a:ext cx="82296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4400"/>
              <a:buFont typeface="Arial"/>
              <a:buNone/>
            </a:pPr>
            <a:r>
              <a:rPr lang="nl-NL" sz="4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Even voorstellen</a:t>
            </a:r>
            <a:endParaRPr sz="44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390526" y="1648370"/>
            <a:ext cx="8753474" cy="356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None/>
            </a:pPr>
            <a:r>
              <a:rPr lang="nl-NL" sz="3200" b="0" i="0" u="none" strike="noStrike" cap="none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Maina van Ierland (klas 3 en 4) </a:t>
            </a:r>
          </a:p>
          <a:p>
            <a:pPr marL="0" indent="0">
              <a:spcBef>
                <a:spcPts val="0"/>
              </a:spcBef>
              <a:buClr>
                <a:srgbClr val="660066"/>
              </a:buClr>
              <a:buNone/>
            </a:pPr>
            <a:r>
              <a:rPr lang="nl-NL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m.vanierland</a:t>
            </a:r>
            <a:r>
              <a:rPr lang="nl-NL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@hyperionlyceum.vova.nl</a:t>
            </a:r>
            <a:r>
              <a:rPr lang="nl-NL" sz="3200" b="0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nl-NL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None/>
            </a:pPr>
            <a:endParaRPr lang="nl-NL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None/>
            </a:pPr>
            <a:r>
              <a:rPr lang="nl-NL" sz="3200" b="0" i="0" u="none" strike="noStrike" cap="none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Ties </a:t>
            </a:r>
            <a:r>
              <a:rPr lang="nl-NL" sz="3200" b="0" i="0" u="none" strike="noStrike" cap="none" err="1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Draper</a:t>
            </a:r>
            <a:r>
              <a:rPr lang="nl-NL" sz="3200" b="0" i="0" u="none" strike="noStrike" cap="none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 (klas 5 en 6) </a:t>
            </a:r>
            <a:endParaRPr>
              <a:solidFill>
                <a:srgbClr val="50218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nl-NL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t.draper@hyperionlyceum.vova.nl</a:t>
            </a:r>
            <a:r>
              <a:rPr lang="nl-NL" sz="3200" b="0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endParaRPr lang="nl-NL">
              <a:solidFill>
                <a:srgbClr val="660066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nl-NL">
                <a:solidFill>
                  <a:srgbClr val="660066"/>
                </a:solidFill>
                <a:latin typeface="Arial"/>
                <a:cs typeface="Arial"/>
                <a:sym typeface="Arial"/>
              </a:rPr>
              <a:t>Femke Gerritsen (Teamleider jaar 3 en 4)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nl-NL">
                <a:solidFill>
                  <a:srgbClr val="660066"/>
                </a:solidFill>
                <a:latin typeface="Arial"/>
                <a:cs typeface="Arial"/>
                <a:sym typeface="Arial"/>
                <a:hlinkClick r:id="rId5"/>
              </a:rPr>
              <a:t>f.gerritsen@hyperionlyceum.vova.nl</a:t>
            </a:r>
            <a:endParaRPr lang="nl-NL">
              <a:solidFill>
                <a:srgbClr val="660066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226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8A425-7641-2868-BC66-0FF9333E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14226D-77C9-3243-8AB3-32947389A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864"/>
            <a:ext cx="8229600" cy="5411180"/>
          </a:xfrm>
        </p:spPr>
        <p:txBody>
          <a:bodyPr/>
          <a:lstStyle/>
          <a:p>
            <a:pPr>
              <a:buNone/>
            </a:pPr>
            <a:r>
              <a:rPr lang="nl-NL" sz="2800" b="1" err="1"/>
              <a:t>Safae</a:t>
            </a:r>
            <a:r>
              <a:rPr lang="nl-NL" sz="2800" b="1"/>
              <a:t> Belhadji</a:t>
            </a:r>
            <a:r>
              <a:rPr lang="nl-NL" sz="2800"/>
              <a:t>– 5 </a:t>
            </a:r>
            <a:r>
              <a:rPr lang="nl-NL" sz="2800" b="1"/>
              <a:t>AEM</a:t>
            </a:r>
            <a:r>
              <a:rPr lang="nl-NL" sz="2800"/>
              <a:t> </a:t>
            </a:r>
          </a:p>
          <a:p>
            <a:pPr>
              <a:buNone/>
            </a:pPr>
            <a:r>
              <a:rPr lang="nl-NL" sz="2800"/>
              <a:t>Frans Geschiedenis Aardrijkskunde Wiskunde B Informatica</a:t>
            </a:r>
          </a:p>
          <a:p>
            <a:pPr>
              <a:buNone/>
            </a:pPr>
            <a:endParaRPr lang="nl-NL" sz="2800"/>
          </a:p>
          <a:p>
            <a:pPr>
              <a:buNone/>
            </a:pPr>
            <a:r>
              <a:rPr lang="nl-NL" sz="2800" b="1" err="1"/>
              <a:t>Hana</a:t>
            </a:r>
            <a:r>
              <a:rPr lang="nl-NL" sz="2800" b="1"/>
              <a:t> El </a:t>
            </a:r>
            <a:r>
              <a:rPr lang="nl-NL" sz="2800" b="1" err="1"/>
              <a:t>Akkad</a:t>
            </a:r>
            <a:r>
              <a:rPr lang="nl-NL" sz="2800" b="1"/>
              <a:t> </a:t>
            </a:r>
            <a:r>
              <a:rPr lang="nl-NL" sz="2800"/>
              <a:t>– 4 </a:t>
            </a:r>
            <a:r>
              <a:rPr lang="nl-NL" sz="2800" b="1"/>
              <a:t>ANG </a:t>
            </a:r>
            <a:r>
              <a:rPr lang="nl-NL" sz="2800"/>
              <a:t>Engels (versneld) Spaans Wiskunde A Natuurkunde Scheikunde Biologie Informatica</a:t>
            </a:r>
          </a:p>
          <a:p>
            <a:pPr>
              <a:buNone/>
            </a:pPr>
            <a:endParaRPr lang="nl-NL" sz="2800"/>
          </a:p>
          <a:p>
            <a:pPr>
              <a:buNone/>
            </a:pPr>
            <a:r>
              <a:rPr lang="nl-NL" sz="2800" b="1"/>
              <a:t>Felix </a:t>
            </a:r>
            <a:r>
              <a:rPr lang="nl-NL" sz="2800" b="1" err="1"/>
              <a:t>Winkelmann</a:t>
            </a:r>
            <a:r>
              <a:rPr lang="nl-NL" sz="2800"/>
              <a:t> – 5 </a:t>
            </a:r>
            <a:r>
              <a:rPr lang="nl-NL" sz="2800" b="1"/>
              <a:t>GCM/GEM </a:t>
            </a:r>
            <a:r>
              <a:rPr lang="nl-NL" sz="2800"/>
              <a:t>Latijn Spaans Geschiedenis Aardrijkskunde Wiskunde A Economie</a:t>
            </a:r>
          </a:p>
          <a:p>
            <a:pPr>
              <a:buNone/>
            </a:pPr>
            <a:endParaRPr lang="nl-NL" sz="2800"/>
          </a:p>
          <a:p>
            <a:pPr>
              <a:buNone/>
            </a:pPr>
            <a:r>
              <a:rPr lang="nl-NL" sz="2800" b="1" err="1"/>
              <a:t>Feya</a:t>
            </a:r>
            <a:r>
              <a:rPr lang="nl-NL" sz="2800" b="1"/>
              <a:t> </a:t>
            </a:r>
            <a:r>
              <a:rPr lang="nl-NL" sz="2800" b="1" err="1"/>
              <a:t>Ermers</a:t>
            </a:r>
            <a:r>
              <a:rPr lang="nl-NL" sz="2800" b="1"/>
              <a:t>  </a:t>
            </a:r>
            <a:r>
              <a:rPr lang="nl-NL" sz="2800"/>
              <a:t>– 5 </a:t>
            </a:r>
            <a:r>
              <a:rPr lang="nl-NL" sz="2800" b="1"/>
              <a:t>GNT </a:t>
            </a:r>
            <a:r>
              <a:rPr lang="nl-NL" sz="2800"/>
              <a:t>Engels (versneld) Grieks Spaans Wiskunde B Natuurkunde Scheikunde Informatica Tekenen (extra vak)</a:t>
            </a:r>
          </a:p>
          <a:p>
            <a:pPr>
              <a:buNone/>
            </a:pPr>
            <a:endParaRPr lang="nl-NL" sz="1600"/>
          </a:p>
          <a:p>
            <a:pPr>
              <a:buNone/>
            </a:pPr>
            <a:endParaRPr lang="nl-NL"/>
          </a:p>
          <a:p>
            <a:pPr marL="2540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244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>
          <a:extLst>
            <a:ext uri="{FF2B5EF4-FFF2-40B4-BE49-F238E27FC236}">
              <a16:creationId xmlns:a16="http://schemas.microsoft.com/office/drawing/2014/main" id="{6BEA54F7-9361-71C2-FEC0-75A6B754F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9">
            <a:extLst>
              <a:ext uri="{FF2B5EF4-FFF2-40B4-BE49-F238E27FC236}">
                <a16:creationId xmlns:a16="http://schemas.microsoft.com/office/drawing/2014/main" id="{B630BD9C-A64F-4DAD-E1B3-48C86F5F4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382"/>
              </a:buClr>
              <a:buSzPts val="3959"/>
              <a:buFont typeface="Arial"/>
              <a:buNone/>
            </a:pPr>
            <a:br>
              <a:rPr lang="nl-NL" sz="3959" b="1" i="0" u="none" strike="noStrike" cap="none">
                <a:solidFill>
                  <a:srgbClr val="2E238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3959" b="1" i="0" u="none" strike="noStrike" cap="none">
                <a:solidFill>
                  <a:srgbClr val="2E238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3959" b="1" i="0" u="none" strike="noStrike" cap="none">
                <a:solidFill>
                  <a:srgbClr val="2E2382"/>
                </a:solidFill>
                <a:latin typeface="Arial"/>
                <a:ea typeface="Arial"/>
                <a:cs typeface="Arial"/>
                <a:sym typeface="Arial"/>
              </a:rPr>
            </a:br>
            <a:endParaRPr sz="3959" b="1" i="0" u="none" strike="noStrike" cap="none">
              <a:solidFill>
                <a:srgbClr val="2E23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9">
            <a:extLst>
              <a:ext uri="{FF2B5EF4-FFF2-40B4-BE49-F238E27FC236}">
                <a16:creationId xmlns:a16="http://schemas.microsoft.com/office/drawing/2014/main" id="{F9C90A78-55F9-EFDC-4535-625DD86B5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0486" y="186981"/>
            <a:ext cx="7786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660066"/>
              </a:buClr>
              <a:buSzPts val="4800"/>
              <a:buNone/>
            </a:pPr>
            <a:r>
              <a:rPr lang="nl-NL" sz="4800" b="1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Wissel</a:t>
            </a:r>
            <a:endParaRPr lang="nl-NL">
              <a:solidFill>
                <a:schemeClr val="accent6"/>
              </a:solidFill>
            </a:endParaRPr>
          </a:p>
        </p:txBody>
      </p:sp>
      <p:sp>
        <p:nvSpPr>
          <p:cNvPr id="522" name="Google Shape;522;p49">
            <a:extLst>
              <a:ext uri="{FF2B5EF4-FFF2-40B4-BE49-F238E27FC236}">
                <a16:creationId xmlns:a16="http://schemas.microsoft.com/office/drawing/2014/main" id="{5920DB67-39B4-94BE-2421-0086772476E8}"/>
              </a:ext>
            </a:extLst>
          </p:cNvPr>
          <p:cNvSpPr/>
          <p:nvPr/>
        </p:nvSpPr>
        <p:spPr>
          <a:xfrm>
            <a:off x="906353" y="1413123"/>
            <a:ext cx="7784580" cy="448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600"/>
            </a:pP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20:30	 </a:t>
            </a:r>
            <a:b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Voornaam leerlingen A t/m L: lokaal met </a:t>
            </a:r>
            <a:r>
              <a:rPr lang="nl-NL" sz="2400">
                <a:solidFill>
                  <a:schemeClr val="tx1"/>
                </a:solidFill>
              </a:rPr>
              <a:t>mentor</a:t>
            </a:r>
            <a:endParaRPr lang="nl-NL" sz="240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buSzPts val="2600"/>
            </a:pPr>
            <a:endParaRPr lang="nl-NL" sz="2400">
              <a:solidFill>
                <a:schemeClr val="tx1"/>
              </a:solidFill>
            </a:endParaRPr>
          </a:p>
          <a:p>
            <a:pPr>
              <a:buSzPts val="2600"/>
            </a:pPr>
            <a:r>
              <a:rPr lang="nl-NL" sz="2400">
                <a:solidFill>
                  <a:schemeClr val="tx1"/>
                </a:solidFill>
              </a:rPr>
              <a:t>  3A (Camille</a:t>
            </a: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):	10 </a:t>
            </a:r>
            <a:r>
              <a:rPr lang="nl-NL" sz="2400">
                <a:solidFill>
                  <a:schemeClr val="tx1"/>
                </a:solidFill>
              </a:rPr>
              <a:t> </a:t>
            </a:r>
            <a:br>
              <a:rPr lang="nl-NL" sz="2400">
                <a:solidFill>
                  <a:schemeClr val="tx1"/>
                </a:solidFill>
              </a:rPr>
            </a:br>
            <a:r>
              <a:rPr lang="nl-NL" sz="2400">
                <a:solidFill>
                  <a:schemeClr val="tx1"/>
                </a:solidFill>
              </a:rPr>
              <a:t> </a:t>
            </a: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3B (Jori en Beau): 		11</a:t>
            </a:r>
            <a:r>
              <a:rPr lang="nl-NL" sz="2400">
                <a:solidFill>
                  <a:schemeClr val="tx1"/>
                </a:solidFill>
              </a:rPr>
              <a:t>  </a:t>
            </a:r>
            <a:br>
              <a:rPr lang="nl-NL" sz="2400">
                <a:solidFill>
                  <a:schemeClr val="tx1"/>
                </a:solidFill>
              </a:rPr>
            </a:br>
            <a:r>
              <a:rPr lang="nl-NL" sz="2400">
                <a:solidFill>
                  <a:schemeClr val="tx1"/>
                </a:solidFill>
              </a:rPr>
              <a:t> </a:t>
            </a: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3C (</a:t>
            </a:r>
            <a:r>
              <a:rPr lang="nl-NL" sz="2400">
                <a:solidFill>
                  <a:schemeClr val="tx1"/>
                </a:solidFill>
              </a:rPr>
              <a:t>Arthur </a:t>
            </a: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nl-NL" sz="2400">
                <a:solidFill>
                  <a:schemeClr val="tx1"/>
                </a:solidFill>
              </a:rPr>
              <a:t>Tania</a:t>
            </a: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):	12</a:t>
            </a:r>
            <a:r>
              <a:rPr lang="nl-NL" sz="2400">
                <a:solidFill>
                  <a:schemeClr val="tx1"/>
                </a:solidFill>
              </a:rPr>
              <a:t>  </a:t>
            </a:r>
            <a:br>
              <a:rPr lang="nl-NL" sz="2400">
                <a:solidFill>
                  <a:schemeClr val="tx1"/>
                </a:solidFill>
              </a:rPr>
            </a:br>
            <a:r>
              <a:rPr lang="nl-NL" sz="2400">
                <a:solidFill>
                  <a:schemeClr val="tx1"/>
                </a:solidFill>
              </a:rPr>
              <a:t> </a:t>
            </a: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3D (Yoekie en </a:t>
            </a:r>
            <a:r>
              <a:rPr lang="nl-NL" sz="2400">
                <a:solidFill>
                  <a:schemeClr val="tx1"/>
                </a:solidFill>
              </a:rPr>
              <a:t>Linda</a:t>
            </a: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): 	13</a:t>
            </a:r>
            <a:r>
              <a:rPr lang="nl-NL" sz="2400">
                <a:solidFill>
                  <a:schemeClr val="tx1"/>
                </a:solidFill>
              </a:rPr>
              <a:t>  </a:t>
            </a:r>
            <a:br>
              <a:rPr lang="nl-NL" sz="2400">
                <a:solidFill>
                  <a:schemeClr val="tx1"/>
                </a:solidFill>
              </a:rPr>
            </a:br>
            <a:r>
              <a:rPr lang="nl-NL" sz="2400">
                <a:solidFill>
                  <a:schemeClr val="tx1"/>
                </a:solidFill>
              </a:rPr>
              <a:t> </a:t>
            </a: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3E (</a:t>
            </a:r>
            <a:r>
              <a:rPr lang="nl-NL" sz="2400">
                <a:solidFill>
                  <a:schemeClr val="tx1"/>
                </a:solidFill>
              </a:rPr>
              <a:t>Marcel </a:t>
            </a: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 Merel): 	</a:t>
            </a:r>
            <a:r>
              <a:rPr lang="nl-NL" sz="2400">
                <a:solidFill>
                  <a:schemeClr val="tx1"/>
                </a:solidFill>
              </a:rPr>
              <a:t>14</a:t>
            </a:r>
            <a:endParaRPr lang="nl-NL" sz="240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buSzPts val="2600"/>
            </a:pPr>
            <a:b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Voornaam leerlingen M t/m Z: </a:t>
            </a:r>
            <a:b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voorlichting door leerlingen</a:t>
            </a:r>
            <a:r>
              <a:rPr lang="nl-NL" sz="2400">
                <a:solidFill>
                  <a:schemeClr val="tx1"/>
                </a:solidFill>
              </a:rPr>
              <a:t> </a:t>
            </a:r>
            <a:endParaRPr lang="nl-NL" sz="240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buSzPts val="2600"/>
            </a:pPr>
            <a:r>
              <a:rPr lang="nl-NL" sz="2400">
                <a:solidFill>
                  <a:schemeClr val="tx1"/>
                </a:solidFill>
              </a:rPr>
              <a:t>&gt; gesplitst</a:t>
            </a:r>
            <a:r>
              <a:rPr lang="nl-NL" sz="2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auditorium en kantine.</a:t>
            </a:r>
            <a:br>
              <a:rPr lang="nl-NL" sz="2400" i="0" u="none" strike="noStrike" cap="none">
                <a:latin typeface="Arial"/>
                <a:ea typeface="Arial"/>
                <a:cs typeface="Arial"/>
              </a:rPr>
            </a:br>
            <a:endParaRPr lang="nl-NL" sz="2400" b="0" i="0" u="none" strike="noStrike" cap="none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139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B5784-B16F-8DE6-DE6C-B209AF59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70" y="2286000"/>
            <a:ext cx="8229600" cy="1143000"/>
          </a:xfrm>
        </p:spPr>
        <p:txBody>
          <a:bodyPr/>
          <a:lstStyle/>
          <a:p>
            <a:r>
              <a:rPr lang="nl-NL"/>
              <a:t>Mentordeel!!!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73B362-FF1B-671F-CA9F-208CBB1BF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322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CCFB4-B07B-B81B-6DF9-C5E019ABC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A562-E6CC-9CCB-0E97-CA9C059CC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Geef je als ouder op!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6E8B6-19C8-7082-FF89-D73020390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560"/>
              </a:spcBef>
              <a:buClr>
                <a:srgbClr val="660066"/>
              </a:buClr>
              <a:buSzPts val="2800"/>
            </a:pPr>
            <a:r>
              <a:rPr lang="nl-NL" sz="24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Als je </a:t>
            </a:r>
            <a:r>
              <a:rPr lang="nl-NL" sz="2400" b="1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een workshop over je beroep</a:t>
            </a:r>
            <a:r>
              <a:rPr lang="nl-NL" sz="24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kunt geven op de </a:t>
            </a:r>
            <a:r>
              <a:rPr lang="nl-NL" sz="2400" err="1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profielkeuzedag</a:t>
            </a:r>
            <a:r>
              <a:rPr lang="nl-NL" sz="24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nl-NL" sz="2400" b="1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vrijdag 20 februari</a:t>
            </a:r>
            <a:br>
              <a:rPr lang="nl-NL" sz="2400" b="1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nl-NL" sz="24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(Of iemand die je kent!)</a:t>
            </a:r>
          </a:p>
          <a:p>
            <a:pPr marL="342900" indent="-342900">
              <a:spcBef>
                <a:spcPts val="560"/>
              </a:spcBef>
              <a:buClr>
                <a:srgbClr val="660066"/>
              </a:buClr>
              <a:buSzPts val="2800"/>
            </a:pPr>
            <a:r>
              <a:rPr lang="nl-NL" sz="24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Vul de link in de mail over deze avond in of scan de QR code</a:t>
            </a:r>
            <a:endParaRPr lang="nl-NL" sz="2400">
              <a:solidFill>
                <a:srgbClr val="5021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60"/>
              </a:spcBef>
              <a:buClr>
                <a:srgbClr val="660066"/>
              </a:buClr>
              <a:buSzPts val="2800"/>
            </a:pPr>
            <a:r>
              <a:rPr lang="nl-NL" sz="24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We hebben jullie hard nodig!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NL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457;p40" descr="G:\16101-Personeel WM overall\PR &amp; Communicatie 2\Dinesh\PPP Huisstijl\Hyperion Lyceum\Logo-Hyperion-JPG\Logo_RGB_1reg_Hyperion.jpg">
            <a:extLst>
              <a:ext uri="{FF2B5EF4-FFF2-40B4-BE49-F238E27FC236}">
                <a16:creationId xmlns:a16="http://schemas.microsoft.com/office/drawing/2014/main" id="{260E0286-3039-7D22-8D50-B1552859B2C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93437"/>
            <a:ext cx="3660452" cy="10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p40">
            <a:extLst>
              <a:ext uri="{FF2B5EF4-FFF2-40B4-BE49-F238E27FC236}">
                <a16:creationId xmlns:a16="http://schemas.microsoft.com/office/drawing/2014/main" id="{30C3E6E3-1431-1C39-F99E-F44AFD373FE6}"/>
              </a:ext>
            </a:extLst>
          </p:cNvPr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p40">
            <a:extLst>
              <a:ext uri="{FF2B5EF4-FFF2-40B4-BE49-F238E27FC236}">
                <a16:creationId xmlns:a16="http://schemas.microsoft.com/office/drawing/2014/main" id="{58890D7B-794F-5A2E-6E26-C79178D24B54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Afbeelding 2">
            <a:extLst>
              <a:ext uri="{FF2B5EF4-FFF2-40B4-BE49-F238E27FC236}">
                <a16:creationId xmlns:a16="http://schemas.microsoft.com/office/drawing/2014/main" id="{20DB2A5F-CF01-CA32-88C6-04220E4AC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550" y="3289610"/>
            <a:ext cx="2690883" cy="27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16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503BF-131F-6AB4-9F0C-4E8D233B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Mentorgedeelte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7200E-C61D-5CA1-985E-50D19F8B6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Profielkeuzeproject doornemen</a:t>
            </a:r>
          </a:p>
          <a:p>
            <a:r>
              <a:rPr lang="nl-NL" err="1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Qompas</a:t>
            </a: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 site bekijken</a:t>
            </a:r>
          </a:p>
          <a:p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</a:rPr>
              <a:t>Stage 8 t/m 12 december</a:t>
            </a:r>
            <a:endParaRPr lang="nl-NL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Vragen?</a:t>
            </a:r>
          </a:p>
          <a:p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Kwaliteitenopdracht ouder/kind</a:t>
            </a:r>
            <a:endParaRPr lang="en-US"/>
          </a:p>
        </p:txBody>
      </p:sp>
      <p:pic>
        <p:nvPicPr>
          <p:cNvPr id="4" name="Google Shape;457;p40" descr="G:\16101-Personeel WM overall\PR &amp; Communicatie 2\Dinesh\PPP Huisstijl\Hyperion Lyceum\Logo-Hyperion-JPG\Logo_RGB_1reg_Hyperion.jpg">
            <a:extLst>
              <a:ext uri="{FF2B5EF4-FFF2-40B4-BE49-F238E27FC236}">
                <a16:creationId xmlns:a16="http://schemas.microsoft.com/office/drawing/2014/main" id="{1B444AE7-9A96-C35A-B5B9-B46A97DAD7E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93437"/>
            <a:ext cx="3660452" cy="10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p40">
            <a:extLst>
              <a:ext uri="{FF2B5EF4-FFF2-40B4-BE49-F238E27FC236}">
                <a16:creationId xmlns:a16="http://schemas.microsoft.com/office/drawing/2014/main" id="{DB5D57F2-4951-5715-DF9D-D7B4A6ADF95A}"/>
              </a:ext>
            </a:extLst>
          </p:cNvPr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p40">
            <a:extLst>
              <a:ext uri="{FF2B5EF4-FFF2-40B4-BE49-F238E27FC236}">
                <a16:creationId xmlns:a16="http://schemas.microsoft.com/office/drawing/2014/main" id="{870AA1C3-607B-92CD-AA15-CDCB677D8826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883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E1AB5523-A0F7-B214-6FCA-830282F59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0">
            <a:extLst>
              <a:ext uri="{FF2B5EF4-FFF2-40B4-BE49-F238E27FC236}">
                <a16:creationId xmlns:a16="http://schemas.microsoft.com/office/drawing/2014/main" id="{84C1A2EA-0D28-6094-694D-39B617C5C2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4200" y="0"/>
            <a:ext cx="4869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17435AB-8910-56D2-63A5-8E2D23F750FD}"/>
              </a:ext>
            </a:extLst>
          </p:cNvPr>
          <p:cNvSpPr txBox="1"/>
          <p:nvPr/>
        </p:nvSpPr>
        <p:spPr>
          <a:xfrm>
            <a:off x="2467897" y="2116912"/>
            <a:ext cx="245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/>
              <a:t>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27F754D-2FE6-F65F-AB8B-E5E4D268A364}"/>
              </a:ext>
            </a:extLst>
          </p:cNvPr>
          <p:cNvSpPr txBox="1"/>
          <p:nvPr/>
        </p:nvSpPr>
        <p:spPr>
          <a:xfrm>
            <a:off x="3430737" y="2116912"/>
            <a:ext cx="245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/>
              <a:t>B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9E39CE-8F2E-E2EE-FD9A-FAEB25D39DF6}"/>
              </a:ext>
            </a:extLst>
          </p:cNvPr>
          <p:cNvSpPr txBox="1"/>
          <p:nvPr/>
        </p:nvSpPr>
        <p:spPr>
          <a:xfrm>
            <a:off x="4572000" y="2116911"/>
            <a:ext cx="245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/>
              <a:t>C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9A97379-D58E-3378-D87F-6E1A06CC7E0A}"/>
              </a:ext>
            </a:extLst>
          </p:cNvPr>
          <p:cNvSpPr txBox="1"/>
          <p:nvPr/>
        </p:nvSpPr>
        <p:spPr>
          <a:xfrm>
            <a:off x="5789462" y="2116911"/>
            <a:ext cx="245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82131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DE797-B6D2-9EF0-2054-18889E56A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4DA1-0330-8180-E66C-BE971E15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Profielkeuzeproject: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B2381-986D-9CBA-F382-EE8A4F04C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Thema’s</a:t>
            </a:r>
            <a:endParaRPr lang="nl-NL"/>
          </a:p>
          <a:p>
            <a:pPr marL="1022350" lvl="1" indent="-514350">
              <a:buFont typeface="+mj-lt"/>
              <a:buAutoNum type="arabicPeriod"/>
            </a:pP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Wie ben ik, wat kan ik, wat wil ik? (kwaliteiten en interesses)</a:t>
            </a:r>
            <a:endParaRPr lang="nl-NL">
              <a:solidFill>
                <a:srgbClr val="502182"/>
              </a:solidFill>
              <a:latin typeface="Arial"/>
              <a:ea typeface="Arial"/>
              <a:cs typeface="Arial"/>
            </a:endParaRPr>
          </a:p>
          <a:p>
            <a:pPr marL="1022350" lvl="1" indent="-514350">
              <a:buFont typeface="+mj-lt"/>
              <a:buAutoNum type="arabicPeriod"/>
            </a:pP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Beroepen/stages</a:t>
            </a:r>
            <a:endParaRPr lang="nl-NL">
              <a:solidFill>
                <a:srgbClr val="502182"/>
              </a:solidFill>
              <a:latin typeface="Arial"/>
              <a:ea typeface="Arial"/>
              <a:cs typeface="Arial"/>
            </a:endParaRPr>
          </a:p>
          <a:p>
            <a:pPr marL="1022350" lvl="1" indent="-514350">
              <a:buFont typeface="+mj-lt"/>
              <a:buAutoNum type="arabicPeriod"/>
            </a:pP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Studies</a:t>
            </a:r>
            <a:endParaRPr lang="nl-NL">
              <a:solidFill>
                <a:srgbClr val="502182"/>
              </a:solidFill>
              <a:latin typeface="Arial"/>
              <a:ea typeface="Arial"/>
              <a:cs typeface="Arial"/>
            </a:endParaRPr>
          </a:p>
          <a:p>
            <a:pPr marL="1022350" lvl="1" indent="-514350">
              <a:buFont typeface="+mj-lt"/>
              <a:buAutoNum type="arabicPeriod"/>
            </a:pP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Vakken en profielen</a:t>
            </a:r>
            <a:endParaRPr lang="nl-NL">
              <a:solidFill>
                <a:srgbClr val="502182"/>
              </a:solidFill>
              <a:latin typeface="Arial"/>
              <a:ea typeface="Arial"/>
              <a:cs typeface="Arial"/>
            </a:endParaRPr>
          </a:p>
          <a:p>
            <a:pPr marL="1022350" lvl="1" indent="-514350">
              <a:buFont typeface="+mj-lt"/>
              <a:buAutoNum type="arabicPeriod"/>
            </a:pPr>
            <a:endParaRPr lang="nl-NL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457;p40" descr="G:\16101-Personeel WM overall\PR &amp; Communicatie 2\Dinesh\PPP Huisstijl\Hyperion Lyceum\Logo-Hyperion-JPG\Logo_RGB_1reg_Hyperion.jpg">
            <a:extLst>
              <a:ext uri="{FF2B5EF4-FFF2-40B4-BE49-F238E27FC236}">
                <a16:creationId xmlns:a16="http://schemas.microsoft.com/office/drawing/2014/main" id="{7527B4BA-4E61-98EB-38FA-88ECA67BEFD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93437"/>
            <a:ext cx="3660452" cy="10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p40">
            <a:extLst>
              <a:ext uri="{FF2B5EF4-FFF2-40B4-BE49-F238E27FC236}">
                <a16:creationId xmlns:a16="http://schemas.microsoft.com/office/drawing/2014/main" id="{963ED6C6-2839-2B0A-D326-635AF18E0A04}"/>
              </a:ext>
            </a:extLst>
          </p:cNvPr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p40">
            <a:extLst>
              <a:ext uri="{FF2B5EF4-FFF2-40B4-BE49-F238E27FC236}">
                <a16:creationId xmlns:a16="http://schemas.microsoft.com/office/drawing/2014/main" id="{C50898F6-B357-F011-F646-A03E7C7D7338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604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8C981-ABBE-B80A-5F71-E6CF31ED9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ADDA-FBAF-02C0-CE29-45F9D3A0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err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Qompas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24CA4-DC4D-ACD2-A02B-A7BA206F7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Clr>
                <a:srgbClr val="502182"/>
              </a:buClr>
            </a:pPr>
            <a:r>
              <a:rPr lang="nl-NL" sz="28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talent.qompas.nl </a:t>
            </a:r>
          </a:p>
          <a:p>
            <a:pPr marL="342900" lvl="0" indent="-342900">
              <a:buClr>
                <a:srgbClr val="502182"/>
              </a:buClr>
            </a:pPr>
            <a:r>
              <a:rPr lang="nl-NL" sz="28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opdrachten stappenplan → loopbaandossier</a:t>
            </a:r>
            <a:endParaRPr lang="nl-NL" sz="2800">
              <a:solidFill>
                <a:srgbClr val="5021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502182"/>
              </a:buClr>
            </a:pPr>
            <a:r>
              <a:rPr lang="nl-NL" sz="28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toegang tot informatie over profielen en vakken, beroepen, studies, opleidingseisen</a:t>
            </a:r>
            <a:endParaRPr lang="nl-NL" sz="2800">
              <a:solidFill>
                <a:srgbClr val="5021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502182"/>
              </a:buClr>
            </a:pPr>
            <a:r>
              <a:rPr lang="nl-NL" sz="28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online profielkeuze invoeren </a:t>
            </a:r>
          </a:p>
          <a:p>
            <a:pPr marL="508000" lvl="1" indent="0">
              <a:buNone/>
            </a:pPr>
            <a:endParaRPr lang="nl-NL">
              <a:solidFill>
                <a:srgbClr val="50218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Google Shape;457;p40" descr="G:\16101-Personeel WM overall\PR &amp; Communicatie 2\Dinesh\PPP Huisstijl\Hyperion Lyceum\Logo-Hyperion-JPG\Logo_RGB_1reg_Hyperion.jpg">
            <a:extLst>
              <a:ext uri="{FF2B5EF4-FFF2-40B4-BE49-F238E27FC236}">
                <a16:creationId xmlns:a16="http://schemas.microsoft.com/office/drawing/2014/main" id="{4AE50E30-F3B9-6B7E-DB84-E47C7C4D99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93437"/>
            <a:ext cx="3660452" cy="10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p40">
            <a:extLst>
              <a:ext uri="{FF2B5EF4-FFF2-40B4-BE49-F238E27FC236}">
                <a16:creationId xmlns:a16="http://schemas.microsoft.com/office/drawing/2014/main" id="{BF3747E1-074C-624E-23B2-2C51937F51A4}"/>
              </a:ext>
            </a:extLst>
          </p:cNvPr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p40">
            <a:extLst>
              <a:ext uri="{FF2B5EF4-FFF2-40B4-BE49-F238E27FC236}">
                <a16:creationId xmlns:a16="http://schemas.microsoft.com/office/drawing/2014/main" id="{FDCCDA5D-0A55-6079-2E96-F357ED1D5E7D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634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C5BC6-FCEC-C625-CFCF-764328C7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808E74-B9A8-22AC-EDB3-DAC0324AA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D42CBB-7618-AD66-0791-B8BFFB09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017"/>
            <a:ext cx="9144000" cy="41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46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84DE28-9F7B-E98A-3A08-0F9829003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30" y="0"/>
            <a:ext cx="75326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ctrTitle"/>
          </p:nvPr>
        </p:nvSpPr>
        <p:spPr>
          <a:xfrm>
            <a:off x="339365" y="565608"/>
            <a:ext cx="8720826" cy="562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accent6"/>
              </a:buClr>
              <a:buSzPts val="3959"/>
            </a:pPr>
            <a:r>
              <a:rPr lang="nl-NL" sz="395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Programma</a:t>
            </a:r>
            <a:br>
              <a:rPr lang="nl-NL" sz="395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19.20</a:t>
            </a:r>
            <a: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Ontvangst</a:t>
            </a:r>
            <a:b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Voornaam leerlingen A</a:t>
            </a:r>
            <a: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t/m </a:t>
            </a:r>
            <a: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 (+ ouders):</a:t>
            </a:r>
            <a: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kuil (bg)</a:t>
            </a:r>
            <a:b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Voornaam leerlingen</a:t>
            </a:r>
            <a: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M</a:t>
            </a:r>
            <a: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t/m Z</a:t>
            </a:r>
            <a: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(+ ouders):</a:t>
            </a:r>
            <a: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auditorium</a:t>
            </a:r>
            <a:b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19:30 Profielkeuze door Maina en </a:t>
            </a:r>
            <a: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Ties</a:t>
            </a:r>
            <a:b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b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Forum met leerlingen in auditorium en kantine </a:t>
            </a:r>
            <a:b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(leerling voornaam </a:t>
            </a:r>
            <a: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t/m </a:t>
            </a:r>
            <a: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L)</a:t>
            </a:r>
            <a:b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Uiteen met de mentoren in de lokalen (</a:t>
            </a:r>
            <a:r>
              <a:rPr lang="nl-NL" sz="275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t/m Z)</a:t>
            </a:r>
            <a:b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nl-NL" sz="275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20.30 Wissel Forum en Mentoren</a:t>
            </a:r>
            <a:endParaRPr sz="275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271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4E1C5-88F6-4237-8FE0-0F603AA4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>
                <a:solidFill>
                  <a:schemeClr val="accent6"/>
                </a:solidFill>
                <a:latin typeface="Axiforma" panose="00000500000000000000" pitchFamily="50" charset="0"/>
              </a:rPr>
              <a:t>Informatie zoeken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FD4D99-2824-4524-90C3-59F275064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749" y="1074351"/>
            <a:ext cx="7381875" cy="3263504"/>
          </a:xfrm>
        </p:spPr>
        <p:txBody>
          <a:bodyPr>
            <a:normAutofit/>
          </a:bodyPr>
          <a:lstStyle/>
          <a:p>
            <a:pPr marL="25400" indent="0">
              <a:buNone/>
            </a:pPr>
            <a:r>
              <a:rPr lang="nl-NL" sz="1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Bevat uitgebreide informatie over profielen en vakken, beroepen, onderwijsinstellingen en doorstroomeisen.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AD96F214-9BCE-4B4A-8F51-D64D731030CD}"/>
              </a:ext>
            </a:extLst>
          </p:cNvPr>
          <p:cNvSpPr/>
          <p:nvPr/>
        </p:nvSpPr>
        <p:spPr>
          <a:xfrm>
            <a:off x="2895693" y="3987538"/>
            <a:ext cx="2112829" cy="4878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1068FC5-5CB4-5E1E-5EEE-90A266D8FA65}"/>
              </a:ext>
            </a:extLst>
          </p:cNvPr>
          <p:cNvSpPr/>
          <p:nvPr/>
        </p:nvSpPr>
        <p:spPr>
          <a:xfrm>
            <a:off x="892034" y="3985934"/>
            <a:ext cx="2112829" cy="4878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39043F1-320C-0D12-34CA-657180A18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6047"/>
            <a:ext cx="9144000" cy="400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B9506-6422-4A48-A21B-29D87FEB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97EEF-7862-4ADB-A9E7-CAD72E501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7F3A24-C7B3-481B-B313-54C56E292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3" y="0"/>
            <a:ext cx="8231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95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48F24-F277-8740-892C-AC0574052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F18F7-F876-952B-4833-B8DAD859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Loopbaandossier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99686-099B-7D11-CCA9-44BCECF04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026350" cy="4525963"/>
          </a:xfrm>
        </p:spPr>
        <p:txBody>
          <a:bodyPr/>
          <a:lstStyle/>
          <a:p>
            <a:r>
              <a:rPr lang="nl-NL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 profiel past het beste bij de interesses, capaciteiten en voorkeuren van de leerling?</a:t>
            </a:r>
          </a:p>
          <a:p>
            <a:r>
              <a:rPr lang="nl-NL" sz="2000">
                <a:solidFill>
                  <a:srgbClr val="7030A0"/>
                </a:solidFill>
                <a:latin typeface="Arial"/>
                <a:cs typeface="Arial"/>
              </a:rPr>
              <a:t>Het Loopbaandossier vormt de basis voor de profielkeuzedag. </a:t>
            </a:r>
          </a:p>
          <a:p>
            <a:r>
              <a:rPr lang="nl-NL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het Loopbaandossier staan:</a:t>
            </a:r>
          </a:p>
          <a:p>
            <a:pPr lvl="1"/>
            <a:r>
              <a:rPr lang="nl-NL" sz="1600">
                <a:solidFill>
                  <a:srgbClr val="7030A0"/>
                </a:solidFill>
                <a:latin typeface="Arial"/>
                <a:cs typeface="Arial"/>
              </a:rPr>
              <a:t>De voortgang van het stappenplan</a:t>
            </a:r>
          </a:p>
          <a:p>
            <a:pPr lvl="1"/>
            <a:r>
              <a:rPr lang="nl-NL" sz="1600">
                <a:solidFill>
                  <a:srgbClr val="7030A0"/>
                </a:solidFill>
                <a:latin typeface="Arial"/>
                <a:cs typeface="Arial"/>
              </a:rPr>
              <a:t>Het gekozen profiel en vakken</a:t>
            </a:r>
          </a:p>
          <a:p>
            <a:pPr lvl="1"/>
            <a:r>
              <a:rPr lang="nl-NL" sz="1600">
                <a:solidFill>
                  <a:srgbClr val="7030A0"/>
                </a:solidFill>
                <a:latin typeface="Arial"/>
                <a:cs typeface="Arial"/>
              </a:rPr>
              <a:t>De testresultaten</a:t>
            </a:r>
            <a:endParaRPr lang="nl-NL" sz="16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600">
                <a:solidFill>
                  <a:srgbClr val="7030A0"/>
                </a:solidFill>
                <a:latin typeface="Arial"/>
                <a:cs typeface="Arial"/>
              </a:rPr>
              <a:t>De eindfavorieten</a:t>
            </a:r>
            <a:endParaRPr lang="nl-NL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2350" lvl="1" indent="-514350">
              <a:buFont typeface="+mj-lt"/>
              <a:buAutoNum type="arabicPeriod"/>
            </a:pPr>
            <a:endParaRPr lang="nl-NL" sz="2000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457;p40" descr="G:\16101-Personeel WM overall\PR &amp; Communicatie 2\Dinesh\PPP Huisstijl\Hyperion Lyceum\Logo-Hyperion-JPG\Logo_RGB_1reg_Hyperion.jpg">
            <a:extLst>
              <a:ext uri="{FF2B5EF4-FFF2-40B4-BE49-F238E27FC236}">
                <a16:creationId xmlns:a16="http://schemas.microsoft.com/office/drawing/2014/main" id="{7D7CAD20-98A9-1891-AC24-EA5956FF6FC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93437"/>
            <a:ext cx="3660452" cy="10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p40">
            <a:extLst>
              <a:ext uri="{FF2B5EF4-FFF2-40B4-BE49-F238E27FC236}">
                <a16:creationId xmlns:a16="http://schemas.microsoft.com/office/drawing/2014/main" id="{0438BAFC-3775-90A9-EECF-06925B409FE0}"/>
              </a:ext>
            </a:extLst>
          </p:cNvPr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p40">
            <a:extLst>
              <a:ext uri="{FF2B5EF4-FFF2-40B4-BE49-F238E27FC236}">
                <a16:creationId xmlns:a16="http://schemas.microsoft.com/office/drawing/2014/main" id="{DDA79767-70DD-6EA5-8439-989442614A70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742E5E1D-74D5-5209-38D0-E973C5C63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261" y="3937392"/>
            <a:ext cx="3995470" cy="19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C2F6-4FF8-A5BE-1ABA-A3FA7A0DB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53D5-4555-8E51-0DE6-58012343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Profielkeuze project eindproduct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E398D-9342-7EA5-5AC9-D00F366E7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Portfolio met: </a:t>
            </a:r>
            <a:endParaRPr lang="nl-NL"/>
          </a:p>
          <a:p>
            <a:pPr lvl="1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Alle opdrachten uit </a:t>
            </a:r>
            <a:r>
              <a:rPr lang="nl-NL" err="1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Qompas</a:t>
            </a: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 uitgedraaid (loopbaandossier)</a:t>
            </a:r>
            <a:endParaRPr lang="nl-NL">
              <a:solidFill>
                <a:srgbClr val="502182"/>
              </a:solidFill>
              <a:latin typeface="Arial"/>
              <a:ea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Opdrachten + presentatie </a:t>
            </a:r>
            <a:r>
              <a:rPr lang="nl-NL" err="1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profielkeuzedag</a:t>
            </a: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nl-NL">
                <a:latin typeface="Arial"/>
                <a:ea typeface="Arial"/>
                <a:cs typeface="Arial"/>
              </a:rPr>
            </a:b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(20 februari)</a:t>
            </a:r>
            <a:endParaRPr lang="nl-NL">
              <a:solidFill>
                <a:srgbClr val="502182"/>
              </a:solidFill>
              <a:latin typeface="Arial"/>
              <a:ea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Profielkeuze definitief </a:t>
            </a:r>
            <a:br>
              <a:rPr lang="nl-NL">
                <a:latin typeface="Arial"/>
                <a:ea typeface="Arial"/>
                <a:cs typeface="Arial"/>
              </a:rPr>
            </a:br>
            <a:r>
              <a:rPr lang="nl-NL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(16 maart)</a:t>
            </a:r>
            <a:endParaRPr lang="nl-NL">
              <a:solidFill>
                <a:srgbClr val="502182"/>
              </a:solidFill>
              <a:latin typeface="Arial"/>
              <a:ea typeface="Arial"/>
              <a:cs typeface="Arial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nl-NL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457;p40" descr="G:\16101-Personeel WM overall\PR &amp; Communicatie 2\Dinesh\PPP Huisstijl\Hyperion Lyceum\Logo-Hyperion-JPG\Logo_RGB_1reg_Hyperion.jpg">
            <a:extLst>
              <a:ext uri="{FF2B5EF4-FFF2-40B4-BE49-F238E27FC236}">
                <a16:creationId xmlns:a16="http://schemas.microsoft.com/office/drawing/2014/main" id="{11726E0C-5AF7-CA9F-9D9C-C691AD7512A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93437"/>
            <a:ext cx="3660452" cy="10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p40">
            <a:extLst>
              <a:ext uri="{FF2B5EF4-FFF2-40B4-BE49-F238E27FC236}">
                <a16:creationId xmlns:a16="http://schemas.microsoft.com/office/drawing/2014/main" id="{16269EBD-C3E7-B381-6258-AF155510D4A3}"/>
              </a:ext>
            </a:extLst>
          </p:cNvPr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p40">
            <a:extLst>
              <a:ext uri="{FF2B5EF4-FFF2-40B4-BE49-F238E27FC236}">
                <a16:creationId xmlns:a16="http://schemas.microsoft.com/office/drawing/2014/main" id="{FDC394AD-BC3E-7423-5FC3-61BAC2BADC71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956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7B243-E8A7-6A09-7005-9A19FBF56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77FD-E256-9B8A-6965-498ED37F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Stage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C90F8-61A1-C6E7-D3FD-C4DD6F7B0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nl-NL" sz="2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Doel: </a:t>
            </a:r>
            <a:r>
              <a:rPr lang="nl-NL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beeld vormen van het werk in de sector waar jouw interesse ligt</a:t>
            </a:r>
            <a:endParaRPr lang="nl-NL"/>
          </a:p>
          <a:p>
            <a:r>
              <a:rPr lang="nl-NL" sz="2400">
                <a:solidFill>
                  <a:srgbClr val="7030A0"/>
                </a:solidFill>
                <a:latin typeface="Arial"/>
                <a:cs typeface="Arial"/>
              </a:rPr>
              <a:t>Eén dag individuele stage</a:t>
            </a:r>
            <a:endParaRPr lang="nl-NL" sz="2400">
              <a:latin typeface="Arial"/>
              <a:cs typeface="Arial"/>
            </a:endParaRPr>
          </a:p>
          <a:p>
            <a:r>
              <a:rPr lang="nl-NL" sz="2400">
                <a:solidFill>
                  <a:srgbClr val="7030A0"/>
                </a:solidFill>
                <a:latin typeface="Arial"/>
                <a:cs typeface="Arial"/>
              </a:rPr>
              <a:t>Week van 8 t/m vrijdag 12 december</a:t>
            </a:r>
          </a:p>
          <a:p>
            <a:r>
              <a:rPr lang="nl-NL" sz="2400">
                <a:solidFill>
                  <a:srgbClr val="7030A0"/>
                </a:solidFill>
                <a:latin typeface="Arial"/>
                <a:cs typeface="Arial"/>
              </a:rPr>
              <a:t>In overleg met de mentor</a:t>
            </a:r>
          </a:p>
          <a:p>
            <a:r>
              <a:rPr lang="nl-NL" sz="2400">
                <a:solidFill>
                  <a:srgbClr val="7030A0"/>
                </a:solidFill>
                <a:latin typeface="Arial"/>
                <a:cs typeface="Arial"/>
              </a:rPr>
              <a:t>Mag bij organisatie van een ouder, maar met een andere begeleider</a:t>
            </a:r>
          </a:p>
          <a:p>
            <a:r>
              <a:rPr lang="nl-NL" sz="2400">
                <a:solidFill>
                  <a:srgbClr val="7030A0"/>
                </a:solidFill>
                <a:latin typeface="Arial"/>
                <a:cs typeface="Arial"/>
              </a:rPr>
              <a:t>Inleveren stagecontract 28 november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NL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457;p40" descr="G:\16101-Personeel WM overall\PR &amp; Communicatie 2\Dinesh\PPP Huisstijl\Hyperion Lyceum\Logo-Hyperion-JPG\Logo_RGB_1reg_Hyperion.jpg">
            <a:extLst>
              <a:ext uri="{FF2B5EF4-FFF2-40B4-BE49-F238E27FC236}">
                <a16:creationId xmlns:a16="http://schemas.microsoft.com/office/drawing/2014/main" id="{27B8CC26-A2BF-B40E-66AC-3C93C3957E7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93437"/>
            <a:ext cx="3660452" cy="10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p40">
            <a:extLst>
              <a:ext uri="{FF2B5EF4-FFF2-40B4-BE49-F238E27FC236}">
                <a16:creationId xmlns:a16="http://schemas.microsoft.com/office/drawing/2014/main" id="{CAAEC794-60F9-2E4E-E4CB-41FF45586CD2}"/>
              </a:ext>
            </a:extLst>
          </p:cNvPr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p40">
            <a:extLst>
              <a:ext uri="{FF2B5EF4-FFF2-40B4-BE49-F238E27FC236}">
                <a16:creationId xmlns:a16="http://schemas.microsoft.com/office/drawing/2014/main" id="{7D6C1963-385A-8576-9B3D-C928183883B7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54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57958-4261-B233-5107-F54ED9E89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6A96-FAE7-D20B-DE7F-0A7C79E2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Momenten voor ouders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B4985-0B73-51D7-708A-C9059979F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nl-NL" sz="2400" b="1" err="1">
                <a:solidFill>
                  <a:srgbClr val="7030A0"/>
                </a:solidFill>
                <a:latin typeface="Arial"/>
                <a:cs typeface="Arial"/>
              </a:rPr>
              <a:t>Profielkeuzedag</a:t>
            </a:r>
            <a:r>
              <a:rPr lang="nl-NL" sz="2400" b="1">
                <a:solidFill>
                  <a:srgbClr val="7030A0"/>
                </a:solidFill>
                <a:latin typeface="Arial"/>
                <a:cs typeface="Arial"/>
              </a:rPr>
              <a:t>: vrijdag 20 februari</a:t>
            </a:r>
            <a:endParaRPr lang="nl-NL">
              <a:latin typeface="Arial"/>
              <a:cs typeface="Arial"/>
            </a:endParaRPr>
          </a:p>
          <a:p>
            <a:pPr lvl="1"/>
            <a:r>
              <a:rPr lang="nl-NL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Presentatie van leerlingen bijwonen</a:t>
            </a:r>
            <a:endParaRPr lang="nl-NL" sz="240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lvl="1"/>
            <a:r>
              <a:rPr lang="nl-NL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Evt. workshop over beroep (beroepenronde)</a:t>
            </a:r>
            <a:endParaRPr lang="nl-NL" sz="240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lvl="1"/>
            <a:r>
              <a:rPr lang="nl-NL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Speeddaten met vakdocenten</a:t>
            </a:r>
            <a:endParaRPr lang="nl-NL" sz="2400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nl-NL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Individuele gesprekken mentor </a:t>
            </a:r>
            <a:endParaRPr lang="nl-NL" sz="2400">
              <a:solidFill>
                <a:srgbClr val="502182"/>
              </a:solidFill>
              <a:latin typeface="Arial"/>
              <a:ea typeface="Arial"/>
              <a:cs typeface="Arial"/>
            </a:endParaRPr>
          </a:p>
          <a:p>
            <a:pPr marL="990600" lvl="2" indent="0">
              <a:buNone/>
            </a:pPr>
            <a:endParaRPr lang="nl-NL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457;p40" descr="G:\16101-Personeel WM overall\PR &amp; Communicatie 2\Dinesh\PPP Huisstijl\Hyperion Lyceum\Logo-Hyperion-JPG\Logo_RGB_1reg_Hyperion.jpg">
            <a:extLst>
              <a:ext uri="{FF2B5EF4-FFF2-40B4-BE49-F238E27FC236}">
                <a16:creationId xmlns:a16="http://schemas.microsoft.com/office/drawing/2014/main" id="{0DAE20FB-987A-A831-8017-72C332C93E4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93437"/>
            <a:ext cx="3660452" cy="10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p40">
            <a:extLst>
              <a:ext uri="{FF2B5EF4-FFF2-40B4-BE49-F238E27FC236}">
                <a16:creationId xmlns:a16="http://schemas.microsoft.com/office/drawing/2014/main" id="{BBC8C1ED-9DAC-57F8-F72D-BCD35BBE9BE7}"/>
              </a:ext>
            </a:extLst>
          </p:cNvPr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p40">
            <a:extLst>
              <a:ext uri="{FF2B5EF4-FFF2-40B4-BE49-F238E27FC236}">
                <a16:creationId xmlns:a16="http://schemas.microsoft.com/office/drawing/2014/main" id="{586DE8E1-8D7A-DB9D-F3A6-75F1727EC1AE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5010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30F4C-080A-D4D6-174C-DF377A34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B519-4E75-FCA5-B714-9CC24222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Voor nu: vragen?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5699E-9E52-5E18-93B2-669BC3D27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spcBef>
                <a:spcPts val="560"/>
              </a:spcBef>
              <a:buClr>
                <a:srgbClr val="660066"/>
              </a:buClr>
              <a:buSzPts val="2800"/>
              <a:buNone/>
            </a:pPr>
            <a:r>
              <a:rPr lang="nl-NL" sz="2400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Jullie krijgen de </a:t>
            </a:r>
            <a:r>
              <a:rPr lang="nl-NL" sz="2400" err="1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r>
              <a:rPr lang="nl-NL" sz="2400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 toegestuurd via de mail. </a:t>
            </a:r>
            <a:endParaRPr lang="nl-NL">
              <a:latin typeface="Arial"/>
              <a:cs typeface="Arial"/>
            </a:endParaRPr>
          </a:p>
          <a:p>
            <a:pPr marL="990600" lvl="2" indent="0">
              <a:buNone/>
            </a:pPr>
            <a:endParaRPr lang="nl-NL">
              <a:solidFill>
                <a:srgbClr val="50218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Google Shape;457;p40" descr="G:\16101-Personeel WM overall\PR &amp; Communicatie 2\Dinesh\PPP Huisstijl\Hyperion Lyceum\Logo-Hyperion-JPG\Logo_RGB_1reg_Hyperion.jpg">
            <a:extLst>
              <a:ext uri="{FF2B5EF4-FFF2-40B4-BE49-F238E27FC236}">
                <a16:creationId xmlns:a16="http://schemas.microsoft.com/office/drawing/2014/main" id="{E3503218-108A-FD6F-73CB-03D42D2857B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93437"/>
            <a:ext cx="3660452" cy="10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p40">
            <a:extLst>
              <a:ext uri="{FF2B5EF4-FFF2-40B4-BE49-F238E27FC236}">
                <a16:creationId xmlns:a16="http://schemas.microsoft.com/office/drawing/2014/main" id="{4764CE0E-D4A1-716A-3D1D-0319A5C93D28}"/>
              </a:ext>
            </a:extLst>
          </p:cNvPr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p40">
            <a:extLst>
              <a:ext uri="{FF2B5EF4-FFF2-40B4-BE49-F238E27FC236}">
                <a16:creationId xmlns:a16="http://schemas.microsoft.com/office/drawing/2014/main" id="{A80A2563-50FD-50DC-7AC3-8C7694D7C0DF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4986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C4D05-FEE7-C1C6-7A20-F8480D6AF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E00C-F8CA-B7AC-2018-BCFB6F87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Kwaliteitenopdracht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CC92-35A8-35D6-F37A-9AD62CFFC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SzPts val="2600"/>
              <a:buNone/>
            </a:pPr>
            <a:r>
              <a:rPr lang="nl-NL" sz="2600" b="1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Ouders:</a:t>
            </a:r>
            <a:r>
              <a:rPr lang="nl-NL" sz="2600" b="1">
                <a:solidFill>
                  <a:srgbClr val="50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sz="1400" b="1">
              <a:solidFill>
                <a:srgbClr val="50218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buClr>
                <a:srgbClr val="660066"/>
              </a:buClr>
              <a:buSzPts val="2600"/>
            </a:pP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Zoek 1-3 kaartjes van de tafel die </a:t>
            </a: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</a:t>
            </a: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bij jouw</a:t>
            </a: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kind</a:t>
            </a:r>
          </a:p>
          <a:p>
            <a:pPr marL="342900" indent="-342900">
              <a:buClr>
                <a:srgbClr val="660066"/>
              </a:buClr>
              <a:buSzPts val="2600"/>
            </a:pP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Geef de kaartjes aan je kind met daarbij uitleg waarom je deze kaartjes hebt uitgekozen</a:t>
            </a:r>
            <a:endParaRPr lang="nl-NL" sz="1400">
              <a:solidFill>
                <a:srgbClr val="50218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600"/>
              <a:buNone/>
            </a:pPr>
            <a:r>
              <a:rPr lang="nl-NL" sz="2600" b="1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Leerlingen:</a:t>
            </a:r>
            <a:endParaRPr lang="nl-NL" sz="1400" b="1">
              <a:solidFill>
                <a:srgbClr val="50218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buClr>
                <a:srgbClr val="660066"/>
              </a:buClr>
              <a:buSzPts val="2600"/>
            </a:pP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Neem de kaartjes en uitleg in </a:t>
            </a: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ontvangst</a:t>
            </a: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 </a:t>
            </a: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hierover in gesprek met</a:t>
            </a: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je ouders</a:t>
            </a:r>
            <a:endParaRPr lang="nl-NL" sz="2000">
              <a:solidFill>
                <a:srgbClr val="50218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342900" indent="-342900">
              <a:buClr>
                <a:srgbClr val="660066"/>
              </a:buClr>
              <a:buSzPts val="2600"/>
            </a:pP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Noteer </a:t>
            </a: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antwoorden</a:t>
            </a: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op het opdrachtvel voor je portfolio</a:t>
            </a: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(maak een foto met je telefoon). Lever daarna in bij de docent.</a:t>
            </a:r>
          </a:p>
          <a:p>
            <a:pPr marL="990600" lvl="2" indent="0">
              <a:buNone/>
            </a:pPr>
            <a:endParaRPr lang="nl-NL">
              <a:solidFill>
                <a:srgbClr val="50218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Google Shape;457;p40" descr="G:\16101-Personeel WM overall\PR &amp; Communicatie 2\Dinesh\PPP Huisstijl\Hyperion Lyceum\Logo-Hyperion-JPG\Logo_RGB_1reg_Hyperion.jpg">
            <a:extLst>
              <a:ext uri="{FF2B5EF4-FFF2-40B4-BE49-F238E27FC236}">
                <a16:creationId xmlns:a16="http://schemas.microsoft.com/office/drawing/2014/main" id="{FCCB7CA1-537E-C41E-73C3-97E039C31AB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93437"/>
            <a:ext cx="3660452" cy="10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p40">
            <a:extLst>
              <a:ext uri="{FF2B5EF4-FFF2-40B4-BE49-F238E27FC236}">
                <a16:creationId xmlns:a16="http://schemas.microsoft.com/office/drawing/2014/main" id="{CCA72BA8-E7E8-A228-3768-34844808910C}"/>
              </a:ext>
            </a:extLst>
          </p:cNvPr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p40">
            <a:extLst>
              <a:ext uri="{FF2B5EF4-FFF2-40B4-BE49-F238E27FC236}">
                <a16:creationId xmlns:a16="http://schemas.microsoft.com/office/drawing/2014/main" id="{FE3AF185-1E1A-E224-9998-AF0017A687A8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491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59D15-0969-EA41-EE4E-C630BEEC6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1E03-211A-3EFC-4002-6B986F36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Splitsen 20.30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13105-0ECF-7D04-A0D0-07119985A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2600"/>
            </a:pPr>
            <a:r>
              <a:rPr lang="nl-NL" sz="2600" b="1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Deel naar het auditorium</a:t>
            </a:r>
            <a:endParaRPr lang="nl-NL" sz="1400" b="1">
              <a:solidFill>
                <a:srgbClr val="502182"/>
              </a:solidFill>
              <a:latin typeface="Arial"/>
              <a:cs typeface="Arial"/>
              <a:sym typeface="Arial"/>
            </a:endParaRPr>
          </a:p>
          <a:p>
            <a:pPr>
              <a:buSzPts val="2600"/>
            </a:pPr>
            <a:r>
              <a:rPr lang="nl-NL" sz="2600" b="1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  <a:t>Deel naar de kantine</a:t>
            </a:r>
            <a:br>
              <a:rPr lang="nl-NL" sz="2600" b="1">
                <a:solidFill>
                  <a:srgbClr val="502182"/>
                </a:solidFill>
                <a:latin typeface="Arial"/>
                <a:ea typeface="Arial"/>
                <a:cs typeface="Arial"/>
                <a:sym typeface="Arial"/>
              </a:rPr>
            </a:br>
            <a:endParaRPr lang="nl-NL" sz="1400" b="1">
              <a:solidFill>
                <a:srgbClr val="5021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lvl="1" indent="-285750"/>
            <a:r>
              <a:rPr lang="nl-NL" sz="1600">
                <a:solidFill>
                  <a:srgbClr val="502182"/>
                </a:solidFill>
                <a:latin typeface="Arial"/>
                <a:cs typeface="Arial"/>
              </a:rPr>
              <a:t>3A (Camille en </a:t>
            </a:r>
            <a:r>
              <a:rPr lang="nl-NL" sz="1600" err="1">
                <a:solidFill>
                  <a:srgbClr val="502182"/>
                </a:solidFill>
                <a:latin typeface="Arial"/>
                <a:cs typeface="Arial"/>
              </a:rPr>
              <a:t>Jord</a:t>
            </a:r>
            <a:r>
              <a:rPr lang="nl-NL" sz="1600">
                <a:solidFill>
                  <a:srgbClr val="502182"/>
                </a:solidFill>
                <a:latin typeface="Arial"/>
                <a:cs typeface="Arial"/>
              </a:rPr>
              <a:t>):10 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1200150" lvl="1" indent="-285750"/>
            <a:r>
              <a:rPr lang="nl-NL" sz="1600">
                <a:solidFill>
                  <a:srgbClr val="502182"/>
                </a:solidFill>
                <a:latin typeface="Arial"/>
                <a:cs typeface="Arial"/>
              </a:rPr>
              <a:t>3B (</a:t>
            </a:r>
            <a:r>
              <a:rPr lang="nl-NL" sz="1600" err="1">
                <a:solidFill>
                  <a:srgbClr val="502182"/>
                </a:solidFill>
                <a:latin typeface="Arial"/>
                <a:cs typeface="Arial"/>
              </a:rPr>
              <a:t>Jori</a:t>
            </a:r>
            <a:r>
              <a:rPr lang="nl-NL" sz="1600">
                <a:solidFill>
                  <a:srgbClr val="502182"/>
                </a:solidFill>
                <a:latin typeface="Arial"/>
                <a:cs typeface="Arial"/>
              </a:rPr>
              <a:t> en Beau): 11  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1200150" lvl="1" indent="-285750"/>
            <a:r>
              <a:rPr lang="nl-NL" sz="1600">
                <a:solidFill>
                  <a:srgbClr val="502182"/>
                </a:solidFill>
                <a:latin typeface="Arial"/>
                <a:cs typeface="Arial"/>
              </a:rPr>
              <a:t>3C (Arthur en Tania):12 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1200150" lvl="1" indent="-285750"/>
            <a:r>
              <a:rPr lang="nl-NL" sz="1600">
                <a:solidFill>
                  <a:srgbClr val="502182"/>
                </a:solidFill>
                <a:latin typeface="Arial"/>
                <a:cs typeface="Arial"/>
              </a:rPr>
              <a:t>3D (</a:t>
            </a:r>
            <a:r>
              <a:rPr lang="nl-NL" sz="1600" err="1">
                <a:solidFill>
                  <a:srgbClr val="502182"/>
                </a:solidFill>
                <a:latin typeface="Arial"/>
                <a:cs typeface="Arial"/>
              </a:rPr>
              <a:t>Yoekie</a:t>
            </a:r>
            <a:r>
              <a:rPr lang="nl-NL" sz="1600">
                <a:solidFill>
                  <a:srgbClr val="502182"/>
                </a:solidFill>
                <a:latin typeface="Arial"/>
                <a:cs typeface="Arial"/>
              </a:rPr>
              <a:t> en Linda): 13 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1200150" lvl="1" indent="-285750"/>
            <a:r>
              <a:rPr lang="nl-NL" sz="1600">
                <a:solidFill>
                  <a:srgbClr val="502182"/>
                </a:solidFill>
                <a:latin typeface="Arial"/>
                <a:cs typeface="Arial"/>
              </a:rPr>
              <a:t>3E</a:t>
            </a:r>
            <a:r>
              <a:rPr lang="nl-NL" sz="1100" baseline="30000">
                <a:solidFill>
                  <a:srgbClr val="502182"/>
                </a:solidFill>
                <a:latin typeface="Arial"/>
                <a:cs typeface="Arial"/>
              </a:rPr>
              <a:t> </a:t>
            </a:r>
            <a:r>
              <a:rPr lang="nl-NL" sz="1600">
                <a:solidFill>
                  <a:srgbClr val="502182"/>
                </a:solidFill>
                <a:latin typeface="Arial"/>
                <a:cs typeface="Arial"/>
              </a:rPr>
              <a:t>(Marcel en Merel): 14</a:t>
            </a:r>
            <a:endParaRPr lang="nl-NL">
              <a:latin typeface="Arial"/>
              <a:cs typeface="Arial"/>
            </a:endParaRPr>
          </a:p>
          <a:p>
            <a:pPr marL="990600" lvl="2" indent="0">
              <a:buNone/>
            </a:pPr>
            <a:endParaRPr lang="nl-NL">
              <a:solidFill>
                <a:srgbClr val="50218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4" name="Google Shape;457;p40" descr="G:\16101-Personeel WM overall\PR &amp; Communicatie 2\Dinesh\PPP Huisstijl\Hyperion Lyceum\Logo-Hyperion-JPG\Logo_RGB_1reg_Hyperion.jpg">
            <a:extLst>
              <a:ext uri="{FF2B5EF4-FFF2-40B4-BE49-F238E27FC236}">
                <a16:creationId xmlns:a16="http://schemas.microsoft.com/office/drawing/2014/main" id="{FE3A3612-29F1-AC33-93D8-E606CA392D9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93437"/>
            <a:ext cx="3660452" cy="10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p40">
            <a:extLst>
              <a:ext uri="{FF2B5EF4-FFF2-40B4-BE49-F238E27FC236}">
                <a16:creationId xmlns:a16="http://schemas.microsoft.com/office/drawing/2014/main" id="{FF7BB95B-19AF-5491-B71D-9AB32884DA24}"/>
              </a:ext>
            </a:extLst>
          </p:cNvPr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p40">
            <a:extLst>
              <a:ext uri="{FF2B5EF4-FFF2-40B4-BE49-F238E27FC236}">
                <a16:creationId xmlns:a16="http://schemas.microsoft.com/office/drawing/2014/main" id="{69CDCF86-3A29-E80B-C527-ED57E900B46A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50683AC8-0387-7E42-7AD6-325F9C073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126" y="1847374"/>
            <a:ext cx="3353268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30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D0BE6C5-DB46-6742-BF6B-212211D5B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E13F-1340-95E9-B8DD-53551FCC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Wissel: 20.30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46FD5-DDFC-36AB-333C-2000F9D88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SzPts val="2600"/>
              <a:buNone/>
            </a:pP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Voornaam leerlingen A t/m L: lokaal met mentor</a:t>
            </a:r>
          </a:p>
          <a:p>
            <a:pPr lvl="1">
              <a:buSzPts val="2600"/>
            </a:pPr>
            <a:r>
              <a:rPr lang="nl-NL" sz="16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3A (Camille en </a:t>
            </a:r>
            <a:r>
              <a:rPr lang="nl-NL" sz="1600" err="1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Jord</a:t>
            </a:r>
            <a:r>
              <a:rPr lang="nl-NL" sz="16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):10 </a:t>
            </a:r>
          </a:p>
          <a:p>
            <a:pPr lvl="1">
              <a:buSzPts val="2600"/>
            </a:pPr>
            <a:r>
              <a:rPr lang="nl-NL" sz="16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3B (</a:t>
            </a:r>
            <a:r>
              <a:rPr lang="nl-NL" sz="1600" err="1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Jori</a:t>
            </a:r>
            <a:r>
              <a:rPr lang="nl-NL" sz="16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 Beau): 11  </a:t>
            </a:r>
          </a:p>
          <a:p>
            <a:pPr lvl="1">
              <a:buSzPts val="2600"/>
            </a:pPr>
            <a:r>
              <a:rPr lang="nl-NL" sz="16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3C (Arthur en Tania):12 </a:t>
            </a:r>
          </a:p>
          <a:p>
            <a:pPr lvl="1">
              <a:buSzPts val="2600"/>
            </a:pPr>
            <a:r>
              <a:rPr lang="nl-NL" sz="16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3D (</a:t>
            </a:r>
            <a:r>
              <a:rPr lang="nl-NL" sz="1600" err="1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Yoekie</a:t>
            </a:r>
            <a:r>
              <a:rPr lang="nl-NL" sz="16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 Linda): 13 </a:t>
            </a:r>
          </a:p>
          <a:p>
            <a:pPr lvl="1">
              <a:buSzPts val="2600"/>
            </a:pPr>
            <a:r>
              <a:rPr lang="nl-NL" sz="16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3E</a:t>
            </a:r>
            <a:r>
              <a:rPr lang="nl-NL" sz="1600" baseline="30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nl-NL" sz="16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(Marcel en Merel): 14</a:t>
            </a:r>
          </a:p>
          <a:p>
            <a:pPr marL="25400" indent="0">
              <a:buSzPts val="2600"/>
              <a:buNone/>
            </a:pP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Voornaam leerlingen M t/m </a:t>
            </a:r>
            <a:r>
              <a:rPr lang="nl-NL" sz="2000" err="1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</a:t>
            </a:r>
            <a:r>
              <a:rPr lang="nl-NL" sz="20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</a:p>
          <a:p>
            <a:pPr lvl="1">
              <a:buSzPts val="2600"/>
            </a:pPr>
            <a:r>
              <a:rPr lang="nl-NL" sz="16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voorlichting door leerlingen </a:t>
            </a:r>
          </a:p>
          <a:p>
            <a:pPr lvl="1">
              <a:buSzPts val="2600"/>
            </a:pPr>
            <a:r>
              <a:rPr lang="nl-NL" sz="1600">
                <a:solidFill>
                  <a:srgbClr val="50218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gesplitst auditorium en kantine.</a:t>
            </a:r>
          </a:p>
          <a:p>
            <a:pPr>
              <a:buSzPts val="2600"/>
            </a:pPr>
            <a:endParaRPr lang="nl-NL" sz="2000">
              <a:solidFill>
                <a:srgbClr val="50218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buSzPts val="2600"/>
            </a:pPr>
            <a:endParaRPr lang="nl-NL" sz="2000">
              <a:solidFill>
                <a:srgbClr val="50218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buSzPts val="2600"/>
            </a:pPr>
            <a:endParaRPr lang="nl-NL" sz="2000">
              <a:solidFill>
                <a:srgbClr val="50218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90600" lvl="2" indent="0">
              <a:buNone/>
            </a:pPr>
            <a:endParaRPr lang="nl-NL" sz="2000">
              <a:solidFill>
                <a:srgbClr val="50218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Google Shape;457;p40" descr="G:\16101-Personeel WM overall\PR &amp; Communicatie 2\Dinesh\PPP Huisstijl\Hyperion Lyceum\Logo-Hyperion-JPG\Logo_RGB_1reg_Hyperion.jpg">
            <a:extLst>
              <a:ext uri="{FF2B5EF4-FFF2-40B4-BE49-F238E27FC236}">
                <a16:creationId xmlns:a16="http://schemas.microsoft.com/office/drawing/2014/main" id="{AEA5AC4E-463C-8FBB-E949-A5F144D84E4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93437"/>
            <a:ext cx="3660452" cy="10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p40">
            <a:extLst>
              <a:ext uri="{FF2B5EF4-FFF2-40B4-BE49-F238E27FC236}">
                <a16:creationId xmlns:a16="http://schemas.microsoft.com/office/drawing/2014/main" id="{6D67404A-F9AA-69B3-4E49-1A94C1B5D929}"/>
              </a:ext>
            </a:extLst>
          </p:cNvPr>
          <p:cNvSpPr/>
          <p:nvPr/>
        </p:nvSpPr>
        <p:spPr>
          <a:xfrm>
            <a:off x="0" y="6192688"/>
            <a:ext cx="9144000" cy="332656"/>
          </a:xfrm>
          <a:prstGeom prst="rect">
            <a:avLst/>
          </a:prstGeom>
          <a:solidFill>
            <a:srgbClr val="502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p40">
            <a:extLst>
              <a:ext uri="{FF2B5EF4-FFF2-40B4-BE49-F238E27FC236}">
                <a16:creationId xmlns:a16="http://schemas.microsoft.com/office/drawing/2014/main" id="{DD0AA667-9521-2852-7344-87B358A86A73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F391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F391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7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44DF1-340E-D75C-DDDD-4A572ECA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nl-NL"/>
              <a:t>Waarom profielen?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F9AE4-DB2D-A252-E163-FF162325F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0899" y="1166018"/>
            <a:ext cx="7385901" cy="4525963"/>
          </a:xfrm>
        </p:spPr>
        <p:txBody>
          <a:bodyPr/>
          <a:lstStyle/>
          <a:p>
            <a:r>
              <a:rPr lang="nl-NL"/>
              <a:t>Eerder losse vakken.</a:t>
            </a:r>
          </a:p>
          <a:p>
            <a:r>
              <a:rPr lang="nl-NL"/>
              <a:t>Nu meer samenhang tussen verschillende vakken.</a:t>
            </a:r>
          </a:p>
          <a:p>
            <a:r>
              <a:rPr lang="nl-NL"/>
              <a:t>Nog steeds heel veel mogelijk!</a:t>
            </a:r>
          </a:p>
        </p:txBody>
      </p:sp>
      <p:pic>
        <p:nvPicPr>
          <p:cNvPr id="5" name="Afbeelding 4" descr="Afbeelding met persoon, nagel, overdekt, hand&#10;&#10;Automatisch gegenereerde beschrijving">
            <a:extLst>
              <a:ext uri="{FF2B5EF4-FFF2-40B4-BE49-F238E27FC236}">
                <a16:creationId xmlns:a16="http://schemas.microsoft.com/office/drawing/2014/main" id="{F95F0C45-1021-19C1-85C9-6C9FF1729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14" y="3785098"/>
            <a:ext cx="6249971" cy="30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71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0"/>
          <p:cNvSpPr txBox="1"/>
          <p:nvPr/>
        </p:nvSpPr>
        <p:spPr>
          <a:xfrm>
            <a:off x="3433835" y="4888100"/>
            <a:ext cx="22763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www.hyperionlyceum.nl </a:t>
            </a:r>
            <a:endParaRPr sz="14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3" name="Google Shape;563;p50" descr="G:\16101-Personeel WM overall\PR &amp; Communicatie 2\Dinesh\PPP Huisstijl\Hyperion Lyceum\Logo-Hyperion-JPG\Logo_RGB_2reg_Gecen_Hyper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487" y="-12489"/>
            <a:ext cx="6467021" cy="489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1C96A-8080-B33D-22D7-4C21F992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zijn profielen?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A3BD2D-94FF-315A-9FAE-D4A1C9FB7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Google Shape;375;geb4d64627c_0_34">
            <a:extLst>
              <a:ext uri="{FF2B5EF4-FFF2-40B4-BE49-F238E27FC236}">
                <a16:creationId xmlns:a16="http://schemas.microsoft.com/office/drawing/2014/main" id="{5FAAD3F2-DD3C-45BA-A608-AD67BBCCBCF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l="18760" r="20544"/>
          <a:stretch>
            <a:fillRect/>
          </a:stretch>
        </p:blipFill>
        <p:spPr>
          <a:xfrm>
            <a:off x="1897626" y="1885362"/>
            <a:ext cx="4660490" cy="416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96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457200" y="407801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2182"/>
              </a:buClr>
              <a:buSzPts val="3959"/>
              <a:buFont typeface="Arial"/>
              <a:buNone/>
            </a:pPr>
            <a:r>
              <a:rPr lang="nl-NL" sz="3959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Opbouw profiel</a:t>
            </a:r>
            <a:endParaRPr sz="3959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>
            <a:spLocks noGrp="1"/>
          </p:cNvSpPr>
          <p:nvPr>
            <p:ph type="body" idx="1"/>
          </p:nvPr>
        </p:nvSpPr>
        <p:spPr>
          <a:xfrm>
            <a:off x="457200" y="1388530"/>
            <a:ext cx="8229600" cy="473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39100"/>
              </a:buClr>
              <a:buSzPts val="2375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Gemeenschappelijk deel </a:t>
            </a:r>
            <a:endParaRPr sz="2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502182"/>
              </a:buClr>
              <a:buSzPts val="2375"/>
              <a:buFont typeface="Arial"/>
              <a:buChar char="–"/>
            </a:pPr>
            <a:r>
              <a:rPr lang="nl-NL"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verplicht voor alle leerlingen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502182"/>
              </a:buClr>
              <a:buSzPts val="2375"/>
              <a:buNone/>
            </a:pPr>
            <a:endParaRPr sz="240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F39100"/>
              </a:buClr>
              <a:buSzPts val="2375"/>
              <a:buChar char="•"/>
            </a:pPr>
            <a:r>
              <a:rPr lang="nl-NL"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Profieldeel incl. p</a:t>
            </a: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rofielkeuzevak(ken)</a:t>
            </a:r>
            <a:endParaRPr sz="2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502182"/>
              </a:buClr>
              <a:buSzPts val="2375"/>
              <a:buNone/>
            </a:pPr>
            <a:r>
              <a:rPr lang="nl-NL"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A, B, C, D:</a:t>
            </a:r>
            <a:endParaRPr sz="2400" b="0" i="0" u="none" strike="noStrike" cap="none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502182"/>
              </a:buClr>
              <a:buSzPts val="2375"/>
              <a:buFont typeface="Arial"/>
              <a:buChar char="–"/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vier vakken</a:t>
            </a:r>
            <a:endParaRPr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502182"/>
              </a:buClr>
              <a:buSzPts val="2375"/>
              <a:buFont typeface="Arial"/>
              <a:buChar char="–"/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nl-NL"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rije verplichte keuze uit aantal vakken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502182"/>
              </a:buClr>
              <a:buSzPts val="2375"/>
              <a:buNone/>
            </a:pPr>
            <a:endParaRPr sz="240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F39100"/>
              </a:buClr>
              <a:buSzPts val="2375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Vrije ruimte </a:t>
            </a:r>
            <a:endParaRPr sz="2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502182"/>
              </a:buClr>
              <a:buSzPts val="2375"/>
              <a:buFont typeface="Arial"/>
              <a:buChar char="–"/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één</a:t>
            </a:r>
            <a:r>
              <a:rPr lang="nl-NL"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vak. Vrije verplichte keuze uit diverse vakken om te verdiepen of te verbreden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502182"/>
              </a:buClr>
              <a:buSzPts val="2375"/>
              <a:buNone/>
            </a:pPr>
            <a:endParaRPr sz="240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rgbClr val="F39100"/>
              </a:buClr>
              <a:buSzPts val="2375"/>
              <a:buFont typeface="Arial"/>
              <a:buChar char="•"/>
            </a:pPr>
            <a:r>
              <a:rPr lang="nl-NL" sz="2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Eventueel extra vak</a:t>
            </a:r>
            <a:endParaRPr sz="2400">
              <a:solidFill>
                <a:schemeClr val="tx1"/>
              </a:solidFill>
            </a:endParaRPr>
          </a:p>
          <a:p>
            <a:pPr marL="342900" marR="0" lvl="1" indent="-342900" algn="l" rtl="0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rgbClr val="F39100"/>
              </a:buClr>
              <a:buSzPts val="2422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Eventueel extra vak</a:t>
            </a:r>
            <a:endParaRPr sz="2400">
              <a:solidFill>
                <a:schemeClr val="tx1"/>
              </a:solidFill>
            </a:endParaRPr>
          </a:p>
          <a:p>
            <a:pPr marL="342900" marR="0" lvl="0" indent="-192087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None/>
            </a:pPr>
            <a:endParaRPr sz="2375" b="0" i="0" u="none" strike="noStrike" cap="none">
              <a:solidFill>
                <a:srgbClr val="F391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19697" algn="l" rtl="0">
              <a:lnSpc>
                <a:spcPct val="8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3515"/>
              <a:buFont typeface="Arial"/>
              <a:buNone/>
            </a:pPr>
            <a:endParaRPr sz="3515" b="0" i="0" u="none" strike="noStrike" cap="none">
              <a:solidFill>
                <a:srgbClr val="F391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638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None/>
            </a:pPr>
            <a:endParaRPr sz="1520" b="0" i="0" u="none" strike="noStrike" cap="none">
              <a:solidFill>
                <a:srgbClr val="F391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638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None/>
            </a:pPr>
            <a:endParaRPr sz="1520" b="0" i="0" u="none" strike="noStrike" cap="none">
              <a:solidFill>
                <a:srgbClr val="F391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638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None/>
            </a:pPr>
            <a:endParaRPr sz="1520" b="0" i="0" u="none" strike="noStrike" cap="none">
              <a:solidFill>
                <a:srgbClr val="F391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11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93" name="Google Shape;19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7075" y="0"/>
            <a:ext cx="4869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4DCB346-7E34-8731-4EF3-47E977F1BDA9}"/>
              </a:ext>
            </a:extLst>
          </p:cNvPr>
          <p:cNvSpPr txBox="1"/>
          <p:nvPr/>
        </p:nvSpPr>
        <p:spPr>
          <a:xfrm>
            <a:off x="2467897" y="2116912"/>
            <a:ext cx="245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/>
              <a:t>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3971EE4-0E23-D9CA-0F8F-10421E2B656A}"/>
              </a:ext>
            </a:extLst>
          </p:cNvPr>
          <p:cNvSpPr txBox="1"/>
          <p:nvPr/>
        </p:nvSpPr>
        <p:spPr>
          <a:xfrm>
            <a:off x="3430737" y="2116912"/>
            <a:ext cx="245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/>
              <a:t>B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F4D071F-AB55-2B4A-C8B0-47668F35D8A7}"/>
              </a:ext>
            </a:extLst>
          </p:cNvPr>
          <p:cNvSpPr txBox="1"/>
          <p:nvPr/>
        </p:nvSpPr>
        <p:spPr>
          <a:xfrm>
            <a:off x="4572000" y="2116911"/>
            <a:ext cx="245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/>
              <a:t>C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EF34302-0D98-C240-774F-991B825650A2}"/>
              </a:ext>
            </a:extLst>
          </p:cNvPr>
          <p:cNvSpPr txBox="1"/>
          <p:nvPr/>
        </p:nvSpPr>
        <p:spPr>
          <a:xfrm>
            <a:off x="5789462" y="2116911"/>
            <a:ext cx="245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4161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>
            <a:spLocks noGrp="1"/>
          </p:cNvSpPr>
          <p:nvPr>
            <p:ph type="body" idx="1"/>
          </p:nvPr>
        </p:nvSpPr>
        <p:spPr>
          <a:xfrm>
            <a:off x="611188" y="1543868"/>
            <a:ext cx="4215336" cy="5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2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Interessegebieden</a:t>
            </a:r>
            <a:endParaRPr sz="2800" b="1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Communicatie</a:t>
            </a:r>
            <a:endParaRPr sz="2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Talen en culturen</a:t>
            </a:r>
            <a:endParaRPr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Kunst en cultuur</a:t>
            </a:r>
            <a:endParaRPr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Geschiedenis, internationale</a:t>
            </a:r>
            <a:r>
              <a:rPr lang="nl-NL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betrekkingen, politiek</a:t>
            </a:r>
            <a:endParaRPr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Pedagogiek, psychologie, sociologie</a:t>
            </a:r>
            <a:endParaRPr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●"/>
            </a:pPr>
            <a:r>
              <a:rPr lang="nl-NL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Religie, filosofie, ethiek</a:t>
            </a:r>
            <a:endParaRPr sz="2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457200" y="381848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40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325DDB4-03C4-0351-7496-B51F42F55521}"/>
              </a:ext>
            </a:extLst>
          </p:cNvPr>
          <p:cNvSpPr txBox="1"/>
          <p:nvPr/>
        </p:nvSpPr>
        <p:spPr>
          <a:xfrm>
            <a:off x="5326144" y="1543868"/>
            <a:ext cx="3360656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60066"/>
              </a:buClr>
              <a:buSzPts val="3200"/>
            </a:pPr>
            <a:r>
              <a:rPr lang="nl-NL" sz="2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Vakken</a:t>
            </a:r>
            <a:endParaRPr lang="nl-NL" sz="280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Geschiedenis</a:t>
            </a:r>
            <a:endParaRPr lang="nl-NL"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Wiskunde A/B/C</a:t>
            </a:r>
            <a:endParaRPr lang="nl-NL"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Economie, Aardrijkskunde</a:t>
            </a:r>
            <a:endParaRPr lang="nl-NL"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/>
              <a:buChar char="•"/>
            </a:pPr>
            <a:r>
              <a:rPr lang="nl-NL" sz="28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Grieks, Spaans, Tekenen, Frans, Muziek, Filosofie, Latijn</a:t>
            </a:r>
          </a:p>
        </p:txBody>
      </p:sp>
    </p:spTree>
    <p:extLst>
      <p:ext uri="{BB962C8B-B14F-4D97-AF65-F5344CB8AC3E}">
        <p14:creationId xmlns:p14="http://schemas.microsoft.com/office/powerpoint/2010/main" val="192455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639FF2085B04EA531C3C0ABF13A98" ma:contentTypeVersion="15" ma:contentTypeDescription="Een nieuw document maken." ma:contentTypeScope="" ma:versionID="e42279a52a91e736ec0b2b579e50508b">
  <xsd:schema xmlns:xsd="http://www.w3.org/2001/XMLSchema" xmlns:xs="http://www.w3.org/2001/XMLSchema" xmlns:p="http://schemas.microsoft.com/office/2006/metadata/properties" xmlns:ns2="a6ce3cc2-855f-457d-abee-35505ba6cf9a" xmlns:ns3="fc859db7-64a9-48d3-b6f4-67f03198f7ba" targetNamespace="http://schemas.microsoft.com/office/2006/metadata/properties" ma:root="true" ma:fieldsID="16126e38e57c09c9fb68f4bae334f029" ns2:_="" ns3:_="">
    <xsd:import namespace="a6ce3cc2-855f-457d-abee-35505ba6cf9a"/>
    <xsd:import namespace="fc859db7-64a9-48d3-b6f4-67f03198f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e3cc2-855f-457d-abee-35505ba6cf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c7c10262-724b-4469-a671-39891be7a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59db7-64a9-48d3-b6f4-67f03198f7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914ddbf-b0eb-40a2-b412-b79a76a399e2}" ma:internalName="TaxCatchAll" ma:showField="CatchAllData" ma:web="fc859db7-64a9-48d3-b6f4-67f03198f7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859db7-64a9-48d3-b6f4-67f03198f7ba" xsi:nil="true"/>
    <lcf76f155ced4ddcb4097134ff3c332f xmlns="a6ce3cc2-855f-457d-abee-35505ba6cf9a">
      <Terms xmlns="http://schemas.microsoft.com/office/infopath/2007/PartnerControls"/>
    </lcf76f155ced4ddcb4097134ff3c332f>
    <SharedWithUsers xmlns="fc859db7-64a9-48d3-b6f4-67f03198f7ba">
      <UserInfo>
        <DisplayName>Machiel Vegting</DisplayName>
        <AccountId>125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2DCCBB4-BDD3-4BBA-B358-E90CE82A5C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FFD80D-C323-4382-B1E5-EAD94875C518}"/>
</file>

<file path=customXml/itemProps3.xml><?xml version="1.0" encoding="utf-8"?>
<ds:datastoreItem xmlns:ds="http://schemas.openxmlformats.org/officeDocument/2006/customXml" ds:itemID="{36A4BF5E-A291-4539-8D70-7506DC1A76C1}">
  <ds:schemaRefs>
    <ds:schemaRef ds:uri="30a7fc99-d6a7-4c7f-8481-f81e762d306d"/>
    <ds:schemaRef ds:uri="4d23ede3-98ef-47fd-9e90-e5b2e940a16c"/>
    <ds:schemaRef ds:uri="d7919123-abd0-4071-95bb-9ed374e0d0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50</Slides>
  <Notes>27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Kantoorthema</vt:lpstr>
      <vt:lpstr>Hartelijk welkom  Ouderavond profielkeuze klas 3 13 november 2025</vt:lpstr>
      <vt:lpstr>PowerPoint Presentation</vt:lpstr>
      <vt:lpstr>Even voorstellen</vt:lpstr>
      <vt:lpstr>Programma 19.20 Ontvangst - Voornaam leerlingen A t/m L (+ ouders): kuil (bg) - Voornaam leerlingen M t/m Z (+ ouders): auditorium  19:30 Profielkeuze door Maina en Ties  20:00   - Forum met leerlingen in auditorium en kantine   (leerling voornaam A t/m L) - Uiteen met de mentoren in de lokalen (M t/m Z)  20.30 Wissel Forum en Mentoren</vt:lpstr>
      <vt:lpstr>Waarom profielen?</vt:lpstr>
      <vt:lpstr>Wat zijn profielen?</vt:lpstr>
      <vt:lpstr>Opbouw profiel</vt:lpstr>
      <vt:lpstr>PowerPoint Presentation</vt:lpstr>
      <vt:lpstr>D</vt:lpstr>
      <vt:lpstr>C</vt:lpstr>
      <vt:lpstr> B </vt:lpstr>
      <vt:lpstr>A</vt:lpstr>
      <vt:lpstr>Hoe kies je een profiel?</vt:lpstr>
      <vt:lpstr>Hoe gaan we jou hierbij steunen?</vt:lpstr>
      <vt:lpstr>Keuzevakken in het vrije deel</vt:lpstr>
      <vt:lpstr>Extra vakken (niet verplicht) Om je te verbreden of te verdiepen in je profiel </vt:lpstr>
      <vt:lpstr>Gemeenschappelijk deel</vt:lpstr>
      <vt:lpstr>Nieuwe vakken die je kan kiezen:</vt:lpstr>
      <vt:lpstr> Wiskunde in de profielen</vt:lpstr>
      <vt:lpstr> Drie beperkingen in keuzes  </vt:lpstr>
      <vt:lpstr>Data</vt:lpstr>
      <vt:lpstr>Rol van de docenten</vt:lpstr>
      <vt:lpstr>Overgangsnorm  Bespreekgeval:  - keuze voor vak met negatief advies  - keuze voor maatschappijprofiel met onvoldoende voor gamma  - keuze voor natuurprofiel met onvoldoende voor science</vt:lpstr>
      <vt:lpstr>Stage</vt:lpstr>
      <vt:lpstr> Wat kan je als ouder doen? </vt:lpstr>
      <vt:lpstr>16 maart deadline profielkeuze   • Digitaal – via Zermelo  + daarna digitale handtekening ouder(s) • Tweede extra vak alleen via de decaan  </vt:lpstr>
      <vt:lpstr>Programma vanaf nu:   20:00   - Voornaam leerlingen A t/m L: voorlichting door leerlingen.  Gesplitst auditorium en kantine.  - Voornaam leerlingen M t/m Z: lokaal met mentor  3A (Camille):10     3B (Jori en Beau): 11      3C (Arthur en Tania):12      3D (Yoekie en Linda): 13      3E (Marcel en Merel): 14  20.30 Wissel Forum en Mentoren</vt:lpstr>
      <vt:lpstr>PowerPoint Presentation</vt:lpstr>
      <vt:lpstr>PowerPoint Presentation</vt:lpstr>
      <vt:lpstr>PowerPoint Presentation</vt:lpstr>
      <vt:lpstr>   </vt:lpstr>
      <vt:lpstr>Mentordeel!!!</vt:lpstr>
      <vt:lpstr>Geef je als ouder op!</vt:lpstr>
      <vt:lpstr>Mentorgedeelte</vt:lpstr>
      <vt:lpstr>PowerPoint Presentation</vt:lpstr>
      <vt:lpstr>Profielkeuzeproject:</vt:lpstr>
      <vt:lpstr>Qompas</vt:lpstr>
      <vt:lpstr>PowerPoint Presentation</vt:lpstr>
      <vt:lpstr>PowerPoint Presentation</vt:lpstr>
      <vt:lpstr>Informatie zoeken</vt:lpstr>
      <vt:lpstr>PowerPoint Presentation</vt:lpstr>
      <vt:lpstr>Loopbaandossier</vt:lpstr>
      <vt:lpstr>Profielkeuze project eindproduct</vt:lpstr>
      <vt:lpstr>Stage</vt:lpstr>
      <vt:lpstr>Momenten voor ouders</vt:lpstr>
      <vt:lpstr>Voor nu: vragen?</vt:lpstr>
      <vt:lpstr>Kwaliteitenopdracht</vt:lpstr>
      <vt:lpstr>Splitsen 20.30</vt:lpstr>
      <vt:lpstr>Wissel: 20.30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Hartelijk welkom  Ouderavond profielkeuze klas 3 19 november 2020</dc:title>
  <dc:creator>Rosanne Kofman</dc:creator>
  <cp:revision>2</cp:revision>
  <dcterms:modified xsi:type="dcterms:W3CDTF">2026-02-04T07:50:33Z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0x010100F0C639FF2085B04EA531C3C0ABF13A98</vt:lpwstr>
  </property>
  <property fmtid="{D5CDD505-2E9C-101B-9397-08002B2CF9AE}" pid="3" name="MediaServiceImageTags">
    <vt:lpwstr/>
  </property>
</Properties>
</file>